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70" r:id="rId10"/>
    <p:sldId id="264" r:id="rId11"/>
    <p:sldId id="265" r:id="rId12"/>
    <p:sldId id="266" r:id="rId13"/>
    <p:sldId id="267" r:id="rId14"/>
    <p:sldId id="268" r:id="rId15"/>
  </p:sldIdLst>
  <p:sldSz cx="18288000" cy="10287000"/>
  <p:notesSz cx="6858000" cy="9144000"/>
  <p:embeddedFontLst>
    <p:embeddedFont>
      <p:font typeface="NanumGothic" panose="020D0604000000000000" pitchFamily="34" charset="-127"/>
      <p:regular r:id="rId17"/>
      <p:bold r:id="rId18"/>
    </p:embeddedFont>
    <p:embeddedFont>
      <p:font typeface="paybooc ExtraBold" pitchFamily="2" charset="-127"/>
      <p:bold r:id="rId19"/>
    </p:embeddedFont>
    <p:embeddedFont>
      <p:font typeface="Pretendard Bold" panose="02000803000000020004" pitchFamily="2" charset="-127"/>
      <p:bold r:id="rId20"/>
    </p:embeddedFont>
    <p:embeddedFont>
      <p:font typeface="Pretendard Medium" panose="02000603000000020004" pitchFamily="2" charset="-127"/>
      <p:regular r:id="rId21"/>
      <p:bold r:id="rId22"/>
    </p:embeddedFont>
    <p:embeddedFont>
      <p:font typeface="Pretendard Regular" panose="02000503000000020004" pitchFamily="2" charset="-127"/>
      <p:regular r:id="rId23"/>
    </p:embeddedFont>
    <p:embeddedFont>
      <p:font typeface="Pretendard SemiBold" panose="02000703000000020004" pitchFamily="2" charset="-127"/>
      <p:regular r:id="rId24"/>
      <p:bold r:id="rId25"/>
    </p:embeddedFont>
    <p:embeddedFont>
      <p:font typeface="Pretendard Thin" panose="02000203000000020004" pitchFamily="2" charset="-127"/>
      <p:regular r:id="rId26"/>
    </p:embeddedFont>
    <p:embeddedFont>
      <p:font typeface="맑은 고딕" panose="020B0503020000020004" pitchFamily="34" charset="-127"/>
      <p:regular r:id="rId27"/>
      <p:bold r:id="rId28"/>
    </p:embeddedFont>
    <p:embeddedFont>
      <p:font typeface="Baskerville Old Face" panose="02020602080505020303" pitchFamily="18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9EA"/>
    <a:srgbClr val="F7FCF4"/>
    <a:srgbClr val="DFD4D0"/>
    <a:srgbClr val="FEF2E9"/>
    <a:srgbClr val="EAECF1"/>
    <a:srgbClr val="EF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63" autoAdjust="0"/>
    <p:restoredTop sz="76040" autoAdjust="0"/>
  </p:normalViewPr>
  <p:slideViewPr>
    <p:cSldViewPr>
      <p:cViewPr varScale="1">
        <p:scale>
          <a:sx n="112" d="100"/>
          <a:sy n="112" d="100"/>
        </p:scale>
        <p:origin x="265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05A44D-E864-9D49-B4DB-61B3F726F821}" type="datetimeFigureOut">
              <a:rPr kumimoji="1" lang="ko-KR" altLang="en-US" smtClean="0"/>
              <a:t>2025. 3. 11.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3E599D-B875-B444-B1F3-338B29D6C87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4772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E599D-B875-B444-B1F3-338B29D6C87D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82874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just">
              <a:lnSpc>
                <a:spcPct val="160000"/>
              </a:lnSpc>
            </a:pPr>
            <a:r>
              <a:rPr lang="ko-KR" altLang="en-US" sz="25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프로젝트를 효율적으로 진행하기 위해 </a:t>
            </a:r>
            <a:r>
              <a:rPr lang="en" altLang="ko-KR" sz="2500" b="0" i="0" spc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MLOps</a:t>
            </a:r>
            <a:r>
              <a:rPr lang="en" altLang="ko-KR" sz="25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sz="25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관련 </a:t>
            </a:r>
            <a:r>
              <a:rPr lang="ko-KR" altLang="en-US" sz="2500" b="0" i="0" spc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멘토분으로부터</a:t>
            </a:r>
            <a:r>
              <a:rPr lang="ko-KR" altLang="en-US" sz="25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 조언을 받아 </a:t>
            </a:r>
            <a:endParaRPr lang="en-US" altLang="ko-KR" sz="2500" b="0" i="0" spc="0" dirty="0">
              <a:solidFill>
                <a:srgbClr val="000000"/>
              </a:solidFill>
              <a:effectLst/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indent="0" algn="just">
              <a:lnSpc>
                <a:spcPct val="160000"/>
              </a:lnSpc>
            </a:pPr>
            <a:r>
              <a:rPr lang="ko-KR" altLang="en-US" sz="25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모델 학습</a:t>
            </a:r>
            <a:r>
              <a:rPr lang="en-US" altLang="ko-KR" sz="25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z="25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배포</a:t>
            </a:r>
            <a:r>
              <a:rPr lang="en-US" altLang="ko-KR" sz="25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z="25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모니터링</a:t>
            </a:r>
            <a:r>
              <a:rPr lang="en-US" altLang="ko-KR" sz="25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z="25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유지보수 등의 전반적인 파이프라인을 체계적으로 관리할 예정이다</a:t>
            </a:r>
            <a:r>
              <a:rPr lang="en-US" altLang="ko-KR" sz="25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</a:p>
          <a:p>
            <a:pPr indent="0" algn="just">
              <a:lnSpc>
                <a:spcPct val="160000"/>
              </a:lnSpc>
            </a:pPr>
            <a:r>
              <a:rPr lang="ko-KR" altLang="en-US" sz="2500" b="1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 프로젝트는 </a:t>
            </a:r>
            <a:r>
              <a:rPr lang="ko-KR" altLang="en-US" sz="2500" b="1" i="0" spc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애자빌</a:t>
            </a:r>
            <a:r>
              <a:rPr lang="ko-KR" altLang="en-US" sz="2500" b="1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 개발 방식 중 하나인</a:t>
            </a:r>
            <a:r>
              <a:rPr lang="en-US" altLang="ko-KR" sz="2500" b="1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" altLang="ko-KR" sz="2500" b="1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Scrum </a:t>
            </a:r>
            <a:r>
              <a:rPr lang="ko-KR" altLang="en-US" sz="2500" b="1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을 기반으로 매 스프린트마다 목표 설정</a:t>
            </a:r>
            <a:r>
              <a:rPr lang="en-US" altLang="ko-KR" sz="2500" b="1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z="2500" b="1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개발</a:t>
            </a:r>
            <a:r>
              <a:rPr lang="en-US" altLang="ko-KR" sz="2500" b="1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z="2500" b="1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병합</a:t>
            </a:r>
            <a:r>
              <a:rPr lang="en-US" altLang="ko-KR" sz="2500" b="1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z="2500" b="1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테스트</a:t>
            </a:r>
            <a:r>
              <a:rPr lang="en-US" altLang="ko-KR" sz="2500" b="1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z="2500" b="1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피드백을 </a:t>
            </a:r>
            <a:endParaRPr lang="en-US" altLang="ko-KR" sz="2500" b="1" i="0" spc="0" dirty="0">
              <a:solidFill>
                <a:srgbClr val="000000"/>
              </a:solidFill>
              <a:effectLst/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indent="0" algn="just">
              <a:lnSpc>
                <a:spcPct val="160000"/>
              </a:lnSpc>
            </a:pPr>
            <a:r>
              <a:rPr lang="ko-KR" altLang="en-US" sz="2500" b="1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반복하여 진행할 예정입니다</a:t>
            </a:r>
            <a:endParaRPr lang="ko-KR" altLang="en-US" sz="2500" b="0" i="0" spc="0" dirty="0">
              <a:solidFill>
                <a:srgbClr val="000000"/>
              </a:solidFill>
              <a:effectLst/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endParaRPr kumimoji="1" lang="ko-KR" altLang="en-US" sz="25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E599D-B875-B444-B1F3-338B29D6C87D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26717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1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프로젝트 관리 도구로는 </a:t>
            </a:r>
            <a:r>
              <a:rPr lang="ko-KR" altLang="en-US" sz="1800" b="1" i="0" spc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노션과</a:t>
            </a:r>
            <a:r>
              <a:rPr lang="ko-KR" altLang="en-US" sz="1800" b="1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sz="1800" b="1" i="0" spc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깃허브를</a:t>
            </a:r>
            <a:r>
              <a:rPr lang="ko-KR" altLang="en-US" sz="1800" b="1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 사용하고 있습니다</a:t>
            </a:r>
            <a:r>
              <a:rPr lang="en-US" altLang="ko-KR" sz="1800" b="1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1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노션으로 전반적인 일정 관리와 회의록 작성</a:t>
            </a:r>
            <a:r>
              <a:rPr lang="en-US" altLang="ko-KR" sz="1800" b="1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z="1800" b="1" i="0" spc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깃허브로는</a:t>
            </a:r>
            <a:r>
              <a:rPr lang="ko-KR" altLang="en-US" sz="1800" b="1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 코드 관리를 하고 있습니다</a:t>
            </a:r>
            <a:r>
              <a:rPr lang="en-US" altLang="ko-KR" sz="1800" b="1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  <a:endParaRPr lang="ko-KR" altLang="en-US" sz="1800" b="0" i="0" spc="0" dirty="0">
              <a:solidFill>
                <a:srgbClr val="000000"/>
              </a:solidFill>
              <a:effectLst/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E599D-B875-B444-B1F3-338B29D6C87D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88494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E599D-B875-B444-B1F3-338B29D6C87D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0401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5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최근 많은 분들이 </a:t>
            </a:r>
            <a:r>
              <a:rPr lang="en" altLang="ko-KR" sz="25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OpenAI</a:t>
            </a:r>
            <a:r>
              <a:rPr lang="ko-KR" altLang="en-US" sz="25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의 </a:t>
            </a:r>
            <a:r>
              <a:rPr lang="en" altLang="ko-KR" sz="25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ChatGPT</a:t>
            </a:r>
            <a:r>
              <a:rPr lang="ko-KR" altLang="en-US" sz="25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와 같은 </a:t>
            </a:r>
            <a:r>
              <a:rPr lang="en" altLang="ko-KR" sz="25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AI</a:t>
            </a:r>
            <a:r>
              <a:rPr lang="ko-KR" altLang="en-US" sz="2500" b="0" i="0" spc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를</a:t>
            </a:r>
            <a:r>
              <a:rPr lang="ko-KR" altLang="en-US" sz="25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 많이 활용하고 </a:t>
            </a:r>
            <a:r>
              <a:rPr lang="ko-KR" altLang="en-US" sz="2500" b="0" i="0" spc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계실텐데요</a:t>
            </a:r>
            <a:r>
              <a:rPr lang="en-US" altLang="ko-KR" sz="25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5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이러한 대규모 언어모델인 </a:t>
            </a:r>
            <a:r>
              <a:rPr lang="en" altLang="ko-KR" sz="25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LLM</a:t>
            </a:r>
            <a:r>
              <a:rPr lang="ko-KR" altLang="en-US" sz="25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은 인간 수준의 뛰어난 자연어처리 능력을 보이며 다양한 분야에서 활용되고 있습니다</a:t>
            </a:r>
            <a:r>
              <a:rPr lang="en-US" altLang="ko-KR" sz="25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. </a:t>
            </a:r>
            <a:r>
              <a:rPr lang="ko-KR" altLang="en-US" sz="25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하지만</a:t>
            </a:r>
            <a:r>
              <a:rPr lang="en-US" altLang="ko-KR" sz="25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z="25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모델이 학습한 데이터만을 바탕으로 답변을 생성하는 과정에서 </a:t>
            </a:r>
            <a:endParaRPr lang="en-US" altLang="ko-KR" sz="2500" b="0" i="0" spc="0" dirty="0">
              <a:solidFill>
                <a:srgbClr val="000000"/>
              </a:solidFill>
              <a:effectLst/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5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사실과 다른 정보를 응답하는 경우가 있는데</a:t>
            </a:r>
            <a:r>
              <a:rPr lang="en-US" altLang="ko-KR" sz="25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z="25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이를 환각 현상이라고 합니다</a:t>
            </a:r>
            <a:r>
              <a:rPr lang="en-US" altLang="ko-KR" sz="25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</a:p>
          <a:p>
            <a:endParaRPr kumimoji="1" lang="ko-KR" altLang="en-US" sz="25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E599D-B875-B444-B1F3-338B29D6C87D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49813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just">
              <a:lnSpc>
                <a:spcPct val="160000"/>
              </a:lnSpc>
            </a:pPr>
            <a:r>
              <a:rPr lang="ko-KR" altLang="en-US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이 문제를 해결하기 위해 등장한 기술이 </a:t>
            </a:r>
            <a:r>
              <a:rPr lang="en" altLang="ko-KR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RAG </a:t>
            </a:r>
            <a:r>
              <a:rPr lang="ko-KR" altLang="en-US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입니다</a:t>
            </a:r>
            <a:r>
              <a:rPr lang="en-US" altLang="ko-KR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</a:p>
          <a:p>
            <a:pPr indent="0" algn="just">
              <a:lnSpc>
                <a:spcPct val="160000"/>
              </a:lnSpc>
            </a:pPr>
            <a:r>
              <a:rPr lang="en" altLang="ko-KR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RAG</a:t>
            </a:r>
            <a:r>
              <a:rPr lang="ko-KR" altLang="en-US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는 </a:t>
            </a:r>
            <a:r>
              <a:rPr lang="en" altLang="ko-KR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Retrieval - Augmented Generation</a:t>
            </a:r>
            <a:r>
              <a:rPr lang="ko-KR" altLang="en-US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의 약자로 </a:t>
            </a:r>
            <a:endParaRPr lang="en-US" altLang="ko-KR" sz="1800" b="0" i="0" spc="0" dirty="0">
              <a:solidFill>
                <a:srgbClr val="000000"/>
              </a:solidFill>
              <a:effectLst/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indent="0" algn="just">
              <a:lnSpc>
                <a:spcPct val="160000"/>
              </a:lnSpc>
            </a:pPr>
            <a:r>
              <a:rPr lang="ko-KR" altLang="en-US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외부 데이터베이스나 문서에서 최신 정보를 검색해서 응답을 생성하는 방식입니다</a:t>
            </a:r>
            <a:r>
              <a:rPr lang="en-US" altLang="ko-KR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. </a:t>
            </a:r>
          </a:p>
          <a:p>
            <a:pPr indent="0" algn="just">
              <a:lnSpc>
                <a:spcPct val="160000"/>
              </a:lnSpc>
            </a:pPr>
            <a:r>
              <a:rPr lang="ko-KR" altLang="en-US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즉</a:t>
            </a:r>
            <a:r>
              <a:rPr lang="en-US" altLang="ko-KR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추가적인 검색을 통해 더 신뢰성 있는 답변을 제공할 수 있도록 하는 기술입니다</a:t>
            </a:r>
            <a:r>
              <a:rPr lang="en-US" altLang="ko-KR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. </a:t>
            </a:r>
          </a:p>
          <a:p>
            <a:pPr indent="0" algn="just">
              <a:lnSpc>
                <a:spcPct val="160000"/>
              </a:lnSpc>
            </a:pPr>
            <a:r>
              <a:rPr lang="ko-KR" altLang="en-US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저희는 이 </a:t>
            </a:r>
            <a:r>
              <a:rPr lang="en" altLang="ko-KR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RAG </a:t>
            </a:r>
            <a:r>
              <a:rPr lang="ko-KR" altLang="en-US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파이프라인을 개발하고자 합니다</a:t>
            </a:r>
            <a:r>
              <a:rPr lang="en-US" altLang="ko-KR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E599D-B875-B444-B1F3-338B29D6C87D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3213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just">
              <a:lnSpc>
                <a:spcPct val="160000"/>
              </a:lnSpc>
            </a:pPr>
            <a:r>
              <a:rPr lang="ko-KR" altLang="en-US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그리고</a:t>
            </a:r>
            <a:r>
              <a:rPr lang="en-US" altLang="ko-KR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기업이나 기관에서는 내부 문서 등을 </a:t>
            </a:r>
            <a:r>
              <a:rPr lang="en" altLang="ko-KR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PDF </a:t>
            </a:r>
            <a:r>
              <a:rPr lang="ko-KR" altLang="en-US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문서를 통해 정보를 공유하는 경우가 많습니다</a:t>
            </a:r>
            <a:r>
              <a:rPr lang="en-US" altLang="ko-KR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. </a:t>
            </a:r>
          </a:p>
          <a:p>
            <a:pPr indent="0" algn="just">
              <a:lnSpc>
                <a:spcPct val="160000"/>
              </a:lnSpc>
            </a:pPr>
            <a:r>
              <a:rPr lang="ko-KR" altLang="en-US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이러한 문서는 비정형 데이터가 아닌 표</a:t>
            </a:r>
            <a:r>
              <a:rPr lang="en-US" altLang="ko-KR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이미지</a:t>
            </a:r>
            <a:r>
              <a:rPr lang="en-US" altLang="ko-KR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수식 등을 포함한 복잡한 구조로 되어 </a:t>
            </a:r>
            <a:endParaRPr lang="en-US" altLang="ko-KR" sz="1800" b="0" i="0" spc="0" dirty="0">
              <a:solidFill>
                <a:srgbClr val="000000"/>
              </a:solidFill>
              <a:effectLst/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indent="0" algn="just">
              <a:lnSpc>
                <a:spcPct val="160000"/>
              </a:lnSpc>
            </a:pPr>
            <a:r>
              <a:rPr lang="en" altLang="ko-KR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LLM</a:t>
            </a:r>
            <a:r>
              <a:rPr lang="ko-KR" altLang="en-US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은 문맥을 이해하는 것이 어렵습니다</a:t>
            </a:r>
            <a:r>
              <a:rPr lang="en-US" altLang="ko-KR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. </a:t>
            </a:r>
          </a:p>
          <a:p>
            <a:pPr indent="0" algn="just">
              <a:lnSpc>
                <a:spcPct val="160000"/>
              </a:lnSpc>
            </a:pPr>
            <a:r>
              <a:rPr lang="ko-KR" altLang="en-US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또한</a:t>
            </a:r>
            <a:r>
              <a:rPr lang="en-US" altLang="ko-KR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사용자가 많은 문서들 중에서 원하는 정보를 검색해서 얻는 것도 다소 시간이 걸립니다</a:t>
            </a:r>
            <a:r>
              <a:rPr lang="en-US" altLang="ko-KR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</a:p>
          <a:p>
            <a:pPr indent="0" algn="just">
              <a:lnSpc>
                <a:spcPct val="160000"/>
              </a:lnSpc>
            </a:pPr>
            <a:endParaRPr lang="en-US" altLang="ko-KR" sz="1800" b="0" i="0" spc="0" dirty="0">
              <a:solidFill>
                <a:srgbClr val="000000"/>
              </a:solidFill>
              <a:effectLst/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indent="0" algn="just">
              <a:lnSpc>
                <a:spcPct val="160000"/>
              </a:lnSpc>
            </a:pPr>
            <a:r>
              <a:rPr lang="ko-KR" altLang="en-US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이러한 문제를 해결하기 위해</a:t>
            </a:r>
            <a:r>
              <a:rPr lang="en-US" altLang="ko-KR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</a:p>
          <a:p>
            <a:pPr indent="0" algn="just">
              <a:lnSpc>
                <a:spcPct val="160000"/>
              </a:lnSpc>
            </a:pPr>
            <a:r>
              <a:rPr lang="ko-KR" altLang="en-US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저희는 문서를 더욱 효과적으로 관리하고 검색할 수 있는 </a:t>
            </a:r>
            <a:r>
              <a:rPr lang="en" altLang="ko-KR" sz="1800" b="1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PDF </a:t>
            </a:r>
            <a:r>
              <a:rPr lang="ko-KR" altLang="en-US" sz="1800" b="1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문서 파싱 기반 </a:t>
            </a:r>
            <a:r>
              <a:rPr lang="en" altLang="ko-KR" sz="1800" b="1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RAG </a:t>
            </a:r>
            <a:r>
              <a:rPr lang="ko-KR" altLang="en-US" sz="1800" b="1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파이프라인</a:t>
            </a:r>
            <a:r>
              <a:rPr lang="ko-KR" altLang="en-US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을 개발하고자 합니다</a:t>
            </a:r>
            <a:endParaRPr lang="en-US" altLang="ko-KR" sz="1800" b="0" i="0" spc="0" dirty="0">
              <a:solidFill>
                <a:srgbClr val="000000"/>
              </a:solidFill>
              <a:effectLst/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indent="0" algn="just">
              <a:lnSpc>
                <a:spcPct val="160000"/>
              </a:lnSpc>
            </a:pPr>
            <a:r>
              <a:rPr lang="ko-KR" altLang="en-US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이번 프로젝트에서 우선 학교 홈페이지와 한국항공우주연구원 등에서 </a:t>
            </a:r>
            <a:r>
              <a:rPr lang="en" altLang="ko-KR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PDF </a:t>
            </a:r>
            <a:r>
              <a:rPr lang="ko-KR" altLang="en-US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문서를 대상으로 실험을 진행할 예정이고</a:t>
            </a:r>
            <a:endParaRPr lang="en-US" altLang="ko-KR" sz="1800" b="0" i="0" spc="0" dirty="0">
              <a:solidFill>
                <a:srgbClr val="000000"/>
              </a:solidFill>
              <a:effectLst/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indent="0" algn="just">
              <a:lnSpc>
                <a:spcPct val="160000"/>
              </a:lnSpc>
            </a:pPr>
            <a:r>
              <a:rPr lang="ko-KR" altLang="en-US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다양한 도메인에서도 활용할 수 있게 확장성도 고려하고 있습니다</a:t>
            </a:r>
            <a:r>
              <a:rPr lang="en-US" altLang="ko-KR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E599D-B875-B444-B1F3-338B29D6C87D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04503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just">
              <a:lnSpc>
                <a:spcPct val="160000"/>
              </a:lnSpc>
            </a:pPr>
            <a:r>
              <a:rPr lang="ko-KR" altLang="en-US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첫째</a:t>
            </a:r>
            <a:r>
              <a:rPr lang="en-US" altLang="ko-KR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크롤링한 </a:t>
            </a:r>
            <a:r>
              <a:rPr lang="en" altLang="ko-KR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PDF </a:t>
            </a:r>
            <a:r>
              <a:rPr lang="ko-KR" altLang="en-US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문서에서 </a:t>
            </a:r>
            <a:r>
              <a:rPr lang="ko-KR" altLang="en-US" sz="1800" b="0" i="0" spc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텍스트뿐만</a:t>
            </a:r>
            <a:r>
              <a:rPr lang="ko-KR" altLang="en-US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 아니라 이미지</a:t>
            </a:r>
            <a:r>
              <a:rPr lang="en-US" altLang="ko-KR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표 등의 요소를 포함하여 주요 요소별로 데이터를 추출하고 구조화된 데이터로 변환합니다</a:t>
            </a:r>
            <a:r>
              <a:rPr lang="en-US" altLang="ko-KR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. </a:t>
            </a:r>
            <a:r>
              <a:rPr lang="ko-KR" altLang="en-US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기존 </a:t>
            </a:r>
            <a:r>
              <a:rPr lang="en" altLang="ko-KR" sz="1800" b="0" i="0" spc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Docling</a:t>
            </a:r>
            <a:r>
              <a:rPr lang="en" altLang="ko-KR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모델은 한국어 </a:t>
            </a:r>
            <a:r>
              <a:rPr lang="en" altLang="ko-KR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pdf </a:t>
            </a:r>
            <a:r>
              <a:rPr lang="ko-KR" altLang="en-US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에서 일관적이지 않은 결과가 나왔었는데</a:t>
            </a:r>
            <a:r>
              <a:rPr lang="en-US" altLang="ko-KR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이 문제를 해결하는 방향으로 활용하려고 합니다</a:t>
            </a:r>
            <a:r>
              <a:rPr lang="en-US" altLang="ko-KR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E599D-B875-B444-B1F3-338B29D6C87D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6936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just">
              <a:lnSpc>
                <a:spcPct val="160000"/>
              </a:lnSpc>
            </a:pPr>
            <a:r>
              <a:rPr lang="ko-KR" altLang="en-US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둘째</a:t>
            </a:r>
            <a:r>
              <a:rPr lang="en-US" altLang="ko-KR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문서 </a:t>
            </a:r>
            <a:r>
              <a:rPr lang="ko-KR" altLang="en-US" sz="1800" b="0" i="0" spc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임베딩</a:t>
            </a:r>
            <a:r>
              <a:rPr lang="en-US" altLang="ko-KR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유사도 검색</a:t>
            </a:r>
            <a:r>
              <a:rPr lang="en-US" altLang="ko-KR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en" altLang="ko-KR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Re-Ranking </a:t>
            </a:r>
            <a:r>
              <a:rPr lang="ko-KR" altLang="en-US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과정을 수행하여 </a:t>
            </a:r>
            <a:endParaRPr lang="en-US" altLang="ko-KR" sz="1800" b="0" i="0" spc="0" dirty="0">
              <a:solidFill>
                <a:srgbClr val="000000"/>
              </a:solidFill>
              <a:effectLst/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indent="0" algn="just">
              <a:lnSpc>
                <a:spcPct val="160000"/>
              </a:lnSpc>
            </a:pPr>
            <a:r>
              <a:rPr lang="ko-KR" altLang="en-US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사용자가 원하는 정보를 정확하고 빠르게 제공할 수 있도록 합니다</a:t>
            </a:r>
            <a:r>
              <a:rPr lang="en-US" altLang="ko-KR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</a:p>
          <a:p>
            <a:pPr indent="0" algn="just">
              <a:lnSpc>
                <a:spcPct val="160000"/>
              </a:lnSpc>
            </a:pPr>
            <a:r>
              <a:rPr lang="ko-KR" altLang="en-US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문서 </a:t>
            </a:r>
            <a:r>
              <a:rPr lang="ko-KR" altLang="en-US" sz="1800" b="0" i="0" spc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임베딩</a:t>
            </a:r>
            <a:r>
              <a:rPr lang="ko-KR" altLang="en-US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 모델을 활용하여 </a:t>
            </a:r>
            <a:r>
              <a:rPr lang="ko-KR" altLang="en-US" sz="1800" b="0" i="0" spc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전처리된</a:t>
            </a:r>
            <a:r>
              <a:rPr lang="ko-KR" altLang="en-US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en" altLang="ko-KR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PDF</a:t>
            </a:r>
            <a:r>
              <a:rPr lang="ko-KR" altLang="en-US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문서 정보를 벡터 공간에 매핑하고</a:t>
            </a:r>
            <a:endParaRPr lang="en-US" altLang="ko-KR" sz="1800" b="0" i="0" spc="0" dirty="0">
              <a:solidFill>
                <a:srgbClr val="000000"/>
              </a:solidFill>
              <a:effectLst/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indent="0" algn="just">
              <a:lnSpc>
                <a:spcPct val="160000"/>
              </a:lnSpc>
            </a:pPr>
            <a:r>
              <a:rPr lang="en" altLang="ko-KR" sz="1800" b="0" i="0" spc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faiss</a:t>
            </a:r>
            <a:r>
              <a:rPr lang="en" altLang="ko-KR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라이브러리를 사용하여 유사도 검색 과정을 최적화합니다</a:t>
            </a:r>
            <a:r>
              <a:rPr lang="en-US" altLang="ko-KR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. </a:t>
            </a:r>
          </a:p>
          <a:p>
            <a:pPr indent="0" algn="just">
              <a:lnSpc>
                <a:spcPct val="160000"/>
              </a:lnSpc>
            </a:pPr>
            <a:r>
              <a:rPr lang="ko-KR" altLang="en-US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이후에 검색 품질을 향상하기 위해 필터링과 랭킹 알고리즘을 적용합니다</a:t>
            </a:r>
            <a:r>
              <a:rPr lang="en-US" altLang="ko-KR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E599D-B875-B444-B1F3-338B29D6C87D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6567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9B42F-89F3-3BC8-B2DD-B30A6FAC0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DA0017-8183-070D-54E2-6E21A28BF9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224B3A3-C2A0-9402-C6B0-3934254C7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셋째</a:t>
            </a:r>
            <a:r>
              <a:rPr lang="en-US" altLang="ko-KR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,</a:t>
            </a:r>
            <a:r>
              <a:rPr lang="ko-KR" altLang="en-US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 기존 파이프라인에는 없던 </a:t>
            </a:r>
            <a:r>
              <a:rPr lang="en-US" altLang="ko-KR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Multi-Agent </a:t>
            </a:r>
            <a:r>
              <a:rPr lang="ko-KR" altLang="en-US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기능을 새롭게 도입하여 검색과 응답 성능을 더욱 향상시킬 계획입니다</a:t>
            </a:r>
            <a:r>
              <a:rPr lang="en-US" altLang="ko-KR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  <a:r>
              <a:rPr lang="ko-KR" altLang="en-US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endParaRPr lang="en-US" altLang="ko-KR" sz="1800" b="0" i="0" spc="0" dirty="0">
              <a:solidFill>
                <a:srgbClr val="000000"/>
              </a:solidFill>
              <a:effectLst/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이러한 </a:t>
            </a:r>
            <a:r>
              <a:rPr lang="en-US" altLang="ko-KR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Agent Layer</a:t>
            </a:r>
            <a:r>
              <a:rPr lang="ko-KR" altLang="en-US" sz="1800" b="0" i="0" spc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를</a:t>
            </a:r>
            <a:r>
              <a:rPr lang="ko-KR" altLang="en-US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 추가함으로써 각기 다른 역할을 맡은 에이전트들이 협력하고</a:t>
            </a:r>
            <a:r>
              <a:rPr lang="en-US" altLang="ko-KR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,</a:t>
            </a:r>
            <a:r>
              <a:rPr lang="ko-KR" altLang="en-US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 이를 통해 시스템을 극대화할 수 있습니다</a:t>
            </a:r>
            <a:r>
              <a:rPr lang="en-US" altLang="ko-KR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A8C9B3-F1EF-CC8A-81F2-9F4CE4A061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E599D-B875-B444-B1F3-338B29D6C87D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6691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7EA62-3315-C87A-745C-94B77B81C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C098FB-8E8F-C229-5E11-173B7E9F88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F950776-D0DE-5915-6291-07C6E7B8B8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넷째</a:t>
            </a:r>
            <a:r>
              <a:rPr lang="en-US" altLang="ko-KR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en-US" altLang="ko-KR" sz="1800" b="0" i="0" spc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MLOps</a:t>
            </a:r>
            <a:r>
              <a:rPr lang="ko-KR" altLang="en-US" sz="1800" b="0" i="0" spc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를</a:t>
            </a:r>
            <a:r>
              <a:rPr lang="ko-KR" altLang="en-US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 활용하여 효율적인 운영 환경을 구축하고 에이전트 간의 협력과 병렬 처리를 통해 시스템의 안정성과 확장성을 높이고자 합니다</a:t>
            </a:r>
            <a:r>
              <a:rPr lang="en-US" altLang="ko-KR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1C590B-6936-9B0E-A219-AA151F0611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E599D-B875-B444-B1F3-338B29D6C87D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4519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just">
              <a:lnSpc>
                <a:spcPct val="160000"/>
              </a:lnSpc>
            </a:pPr>
            <a:r>
              <a:rPr lang="ko-KR" altLang="en-US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이 프로젝트를 통해 기대할 수 있는 효과는 다음과 같습니다</a:t>
            </a:r>
            <a:r>
              <a:rPr lang="en-US" altLang="ko-KR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. </a:t>
            </a:r>
          </a:p>
          <a:p>
            <a:pPr indent="0" algn="just">
              <a:lnSpc>
                <a:spcPct val="160000"/>
              </a:lnSpc>
            </a:pPr>
            <a:r>
              <a:rPr lang="en" altLang="ko-KR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PDF </a:t>
            </a:r>
            <a:r>
              <a:rPr lang="ko-KR" altLang="en-US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문서에서 필요한 정보를 빠르고 정확하게 검색할 수 있으며</a:t>
            </a:r>
            <a:r>
              <a:rPr lang="en-US" altLang="ko-KR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</a:p>
          <a:p>
            <a:pPr indent="0" algn="just">
              <a:lnSpc>
                <a:spcPct val="160000"/>
              </a:lnSpc>
            </a:pPr>
            <a:r>
              <a:rPr lang="ko-KR" altLang="en-US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다양한 기업 및 기관에서도 활용할 수 있는 확장성 높은 시스템입니다</a:t>
            </a:r>
            <a:r>
              <a:rPr lang="en-US" altLang="ko-KR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</a:p>
          <a:p>
            <a:pPr indent="0" algn="just">
              <a:lnSpc>
                <a:spcPct val="160000"/>
              </a:lnSpc>
            </a:pPr>
            <a:r>
              <a:rPr lang="ko-KR" altLang="en-US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또한</a:t>
            </a:r>
            <a:r>
              <a:rPr lang="en-US" altLang="ko-KR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en" altLang="ko-KR" sz="1800" b="0" i="0" spc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MLOps</a:t>
            </a:r>
            <a:r>
              <a:rPr lang="en" altLang="ko-KR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환경에서 자동 배포 및 모니터링을 통해 지속적인 성능 유지와 개선이 가능해질 것입니다</a:t>
            </a:r>
            <a:r>
              <a:rPr lang="en-US" altLang="ko-KR" sz="1800" b="0" i="0" spc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E599D-B875-B444-B1F3-338B29D6C87D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6885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5000" y="1816100"/>
            <a:ext cx="17145000" cy="17145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79600" y="-3898900"/>
            <a:ext cx="6667500" cy="6667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19200" y="4991100"/>
            <a:ext cx="8902700" cy="209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6500" b="0" i="0" u="none" strike="noStrike">
                <a:solidFill>
                  <a:srgbClr val="323232"/>
                </a:solidFill>
                <a:latin typeface="Pretendard SemiBold"/>
              </a:rPr>
              <a:t>PDF </a:t>
            </a:r>
            <a:r>
              <a:rPr lang="ko-KR" sz="6500" b="0" i="0" u="none" strike="noStrike">
                <a:solidFill>
                  <a:srgbClr val="323232"/>
                </a:solidFill>
                <a:ea typeface="Pretendard SemiBold"/>
              </a:rPr>
              <a:t>문서</a:t>
            </a:r>
            <a:r>
              <a:rPr lang="en-US" sz="6500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0" i="0" u="none" strike="noStrike">
                <a:solidFill>
                  <a:srgbClr val="323232"/>
                </a:solidFill>
                <a:ea typeface="Pretendard SemiBold"/>
              </a:rPr>
              <a:t>파싱</a:t>
            </a:r>
            <a:r>
              <a:rPr lang="en-US" sz="6500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0" i="0" u="none" strike="noStrike">
                <a:solidFill>
                  <a:srgbClr val="323232"/>
                </a:solidFill>
                <a:ea typeface="Pretendard SemiBold"/>
              </a:rPr>
              <a:t>기반</a:t>
            </a:r>
            <a:r>
              <a:rPr lang="en-US" sz="6500" b="0" i="0" u="none" strike="noStrike">
                <a:solidFill>
                  <a:srgbClr val="323232"/>
                </a:solidFill>
                <a:latin typeface="Pretendard SemiBold"/>
              </a:rPr>
              <a:t> RAG </a:t>
            </a:r>
            <a:r>
              <a:rPr lang="ko-KR" sz="6500" b="0" i="0" u="none" strike="noStrike">
                <a:solidFill>
                  <a:srgbClr val="323232"/>
                </a:solidFill>
                <a:ea typeface="Pretendard SemiBold"/>
              </a:rPr>
              <a:t>파이프라인</a:t>
            </a:r>
            <a:r>
              <a:rPr lang="en-US" sz="6500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0" i="0" u="none" strike="noStrike">
                <a:solidFill>
                  <a:srgbClr val="323232"/>
                </a:solidFill>
                <a:ea typeface="Pretendard SemiBold"/>
              </a:rPr>
              <a:t>개발</a:t>
            </a:r>
            <a:r>
              <a:rPr lang="en-US" sz="6500" b="0" i="0" u="none" strike="noStrike">
                <a:solidFill>
                  <a:srgbClr val="323232"/>
                </a:solidFill>
                <a:latin typeface="Pretendard SemiBold"/>
              </a:rPr>
              <a:t> 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19200" y="7213600"/>
            <a:ext cx="6337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2200" b="0" i="1" u="none" strike="noStrike" dirty="0">
                <a:solidFill>
                  <a:srgbClr val="323232"/>
                </a:solidFill>
                <a:latin typeface="Baskerville Old Face"/>
              </a:rPr>
              <a:t>TEAM : LLG</a:t>
            </a:r>
          </a:p>
          <a:p>
            <a:pPr lvl="0" algn="l">
              <a:lnSpc>
                <a:spcPct val="95449"/>
              </a:lnSpc>
            </a:pPr>
            <a:r>
              <a:rPr lang="ko-KR" sz="2200" b="0" i="1" u="none" strike="noStrike" dirty="0">
                <a:solidFill>
                  <a:srgbClr val="323232"/>
                </a:solidFill>
                <a:ea typeface="Baskerville Old Face"/>
              </a:rPr>
              <a:t>이현정</a:t>
            </a:r>
            <a:r>
              <a:rPr lang="en-US" sz="2200" b="0" i="1" u="none" strike="noStrike" dirty="0">
                <a:solidFill>
                  <a:srgbClr val="323232"/>
                </a:solidFill>
                <a:latin typeface="Baskerville Old Face"/>
              </a:rPr>
              <a:t> / </a:t>
            </a:r>
            <a:r>
              <a:rPr lang="ko-KR" altLang="ko-KR" sz="2200" b="0" i="1" u="none" strike="noStrike" dirty="0">
                <a:solidFill>
                  <a:srgbClr val="323232"/>
                </a:solidFill>
                <a:ea typeface="Baskerville Old Face"/>
              </a:rPr>
              <a:t>이병호 </a:t>
            </a:r>
            <a:r>
              <a:rPr lang="en-US" altLang="ko-KR" sz="2200" b="0" i="1" u="none" strike="noStrike" dirty="0">
                <a:solidFill>
                  <a:srgbClr val="323232"/>
                </a:solidFill>
                <a:latin typeface="Baskerville Old Face"/>
              </a:rPr>
              <a:t>/ </a:t>
            </a:r>
            <a:r>
              <a:rPr lang="ko-KR" sz="2200" b="0" i="1" u="none" strike="noStrike" dirty="0">
                <a:solidFill>
                  <a:srgbClr val="323232"/>
                </a:solidFill>
                <a:ea typeface="Baskerville Old Face"/>
              </a:rPr>
              <a:t>고동혁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19200" y="9283700"/>
            <a:ext cx="5016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2000" b="0" i="0" u="none" strike="noStrike" spc="100">
                <a:solidFill>
                  <a:srgbClr val="323232"/>
                </a:solidFill>
                <a:latin typeface="Pretendard Medium"/>
              </a:rPr>
              <a:t>2025.03.12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67200" y="-6870700"/>
            <a:ext cx="13373100" cy="1337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46200" y="1308100"/>
            <a:ext cx="44577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6500" b="0" i="0" u="none" strike="noStrike" dirty="0">
                <a:solidFill>
                  <a:srgbClr val="323232"/>
                </a:solidFill>
                <a:ea typeface="Pretendard SemiBold"/>
              </a:rPr>
              <a:t>기대</a:t>
            </a:r>
            <a:r>
              <a:rPr lang="en-US" sz="6500" b="0" i="0" u="none" strike="noStrike" dirty="0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0" i="0" u="none" strike="noStrike" dirty="0">
                <a:solidFill>
                  <a:srgbClr val="323232"/>
                </a:solidFill>
                <a:ea typeface="Pretendard SemiBold"/>
              </a:rPr>
              <a:t>효과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729200" y="342900"/>
            <a:ext cx="177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altLang="ko-KR" sz="1600" b="0" i="0" u="none" strike="noStrike" dirty="0">
                <a:solidFill>
                  <a:srgbClr val="787878"/>
                </a:solidFill>
                <a:latin typeface="Pretendard Medium"/>
              </a:rPr>
              <a:t>9</a:t>
            </a:r>
            <a:endParaRPr lang="en-US" sz="1600" b="0" i="0" u="none" strike="noStrike" dirty="0">
              <a:solidFill>
                <a:srgbClr val="787878"/>
              </a:solidFill>
              <a:latin typeface="Pretendard Medium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252527" y="4051300"/>
            <a:ext cx="10922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4327" y="3479800"/>
            <a:ext cx="241300" cy="241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039927" y="3314700"/>
            <a:ext cx="6223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000" b="0" i="0" u="none" strike="noStrike" dirty="0">
                <a:solidFill>
                  <a:srgbClr val="323232"/>
                </a:solidFill>
                <a:ea typeface="Pretendard Bold"/>
              </a:rPr>
              <a:t>효율적인</a:t>
            </a:r>
            <a:r>
              <a:rPr lang="en-US" sz="3000" b="0" i="0" u="none" strike="noStrike" dirty="0">
                <a:solidFill>
                  <a:srgbClr val="323232"/>
                </a:solidFill>
                <a:latin typeface="Pretendard Bold"/>
              </a:rPr>
              <a:t> </a:t>
            </a:r>
            <a:r>
              <a:rPr lang="ko-KR" sz="3000" b="0" i="0" u="none" strike="noStrike" dirty="0">
                <a:solidFill>
                  <a:srgbClr val="323232"/>
                </a:solidFill>
                <a:ea typeface="Pretendard Bold"/>
              </a:rPr>
              <a:t>정보</a:t>
            </a:r>
            <a:r>
              <a:rPr lang="en-US" sz="3000" b="0" i="0" u="none" strike="noStrike" dirty="0">
                <a:solidFill>
                  <a:srgbClr val="323232"/>
                </a:solidFill>
                <a:latin typeface="Pretendard Bold"/>
              </a:rPr>
              <a:t> </a:t>
            </a:r>
            <a:r>
              <a:rPr lang="ko-KR" sz="3000" b="0" i="0" u="none" strike="noStrike" dirty="0">
                <a:solidFill>
                  <a:srgbClr val="323232"/>
                </a:solidFill>
                <a:ea typeface="Pretendard Bold"/>
              </a:rPr>
              <a:t>검색</a:t>
            </a:r>
            <a:r>
              <a:rPr lang="ko-KR" altLang="en-US" sz="3000" b="0" i="0" u="none" strike="noStrike" dirty="0">
                <a:solidFill>
                  <a:srgbClr val="323232"/>
                </a:solidFill>
                <a:ea typeface="Pretendard Bold"/>
              </a:rPr>
              <a:t>과 응답 성능 향상</a:t>
            </a:r>
            <a:endParaRPr lang="ko-KR" sz="3000" b="0" i="0" u="none" strike="noStrike" dirty="0">
              <a:solidFill>
                <a:srgbClr val="323232"/>
              </a:solidFill>
              <a:ea typeface="Pretendar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039927" y="4076700"/>
            <a:ext cx="7086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323232"/>
                </a:solidFill>
                <a:ea typeface="Pretendard Regular"/>
              </a:rPr>
              <a:t>사용자가</a:t>
            </a:r>
            <a:r>
              <a:rPr lang="en-US" sz="2500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323232"/>
                </a:solidFill>
                <a:ea typeface="Pretendard Regular"/>
              </a:rPr>
              <a:t>원하는</a:t>
            </a:r>
            <a:r>
              <a:rPr lang="en-US" sz="2500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323232"/>
                </a:solidFill>
                <a:ea typeface="Pretendard Regular"/>
              </a:rPr>
              <a:t>정보를</a:t>
            </a:r>
            <a:r>
              <a:rPr lang="en-US" sz="2500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323232"/>
                </a:solidFill>
                <a:ea typeface="Pretendard Regular"/>
              </a:rPr>
              <a:t>빠르고</a:t>
            </a:r>
            <a:r>
              <a:rPr lang="en-US" sz="2500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323232"/>
                </a:solidFill>
                <a:ea typeface="Pretendard Regular"/>
              </a:rPr>
              <a:t>효율적으로</a:t>
            </a:r>
            <a:r>
              <a:rPr lang="en-US" sz="2500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323232"/>
                </a:solidFill>
                <a:ea typeface="Pretendard Regular"/>
              </a:rPr>
              <a:t>찾을</a:t>
            </a:r>
            <a:r>
              <a:rPr lang="en-US" sz="2500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323232"/>
                </a:solidFill>
                <a:ea typeface="Pretendard Regular"/>
              </a:rPr>
              <a:t>수</a:t>
            </a:r>
            <a:r>
              <a:rPr lang="en-US" sz="2500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323232"/>
                </a:solidFill>
                <a:ea typeface="Pretendard Regular"/>
              </a:rPr>
              <a:t>있다</a:t>
            </a:r>
            <a:r>
              <a:rPr lang="en-US" sz="2500" b="0" i="0" u="none" strike="noStrike" dirty="0">
                <a:solidFill>
                  <a:srgbClr val="323232"/>
                </a:solidFill>
                <a:latin typeface="Pretendard Regular"/>
              </a:rPr>
              <a:t>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252527" y="5943600"/>
            <a:ext cx="10922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4327" y="5372100"/>
            <a:ext cx="241300" cy="241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039927" y="5219700"/>
            <a:ext cx="6223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000" b="0" i="0" u="none" strike="noStrike" dirty="0">
                <a:solidFill>
                  <a:srgbClr val="323232"/>
                </a:solidFill>
                <a:ea typeface="Pretendard Bold"/>
              </a:rPr>
              <a:t>확장성</a:t>
            </a:r>
            <a:r>
              <a:rPr lang="en-US" sz="3000" b="0" i="0" u="none" strike="noStrike" dirty="0">
                <a:solidFill>
                  <a:srgbClr val="323232"/>
                </a:solidFill>
                <a:latin typeface="Pretendard Bold"/>
              </a:rPr>
              <a:t> </a:t>
            </a:r>
            <a:r>
              <a:rPr lang="ko-KR" altLang="en-US" sz="3000" b="0" i="0" u="none" strike="noStrike" dirty="0">
                <a:solidFill>
                  <a:srgbClr val="323232"/>
                </a:solidFill>
                <a:ea typeface="Pretendard Bold"/>
              </a:rPr>
              <a:t>높은</a:t>
            </a:r>
            <a:r>
              <a:rPr lang="en-US" sz="3000" b="0" i="0" u="none" strike="noStrike" dirty="0">
                <a:solidFill>
                  <a:srgbClr val="323232"/>
                </a:solidFill>
                <a:latin typeface="Pretendard Bold"/>
              </a:rPr>
              <a:t> </a:t>
            </a:r>
            <a:r>
              <a:rPr lang="ko-KR" sz="3000" b="0" i="0" u="none" strike="noStrike" dirty="0">
                <a:solidFill>
                  <a:srgbClr val="323232"/>
                </a:solidFill>
                <a:ea typeface="Pretendard Bold"/>
              </a:rPr>
              <a:t>검색</a:t>
            </a:r>
            <a:r>
              <a:rPr lang="en-US" sz="3000" b="0" i="0" u="none" strike="noStrike" dirty="0">
                <a:solidFill>
                  <a:srgbClr val="323232"/>
                </a:solidFill>
                <a:latin typeface="Pretendard Bold"/>
              </a:rPr>
              <a:t> </a:t>
            </a:r>
            <a:r>
              <a:rPr lang="ko-KR" sz="3000" b="0" i="0" u="none" strike="noStrike" dirty="0">
                <a:solidFill>
                  <a:srgbClr val="323232"/>
                </a:solidFill>
                <a:ea typeface="Pretendard Bold"/>
              </a:rPr>
              <a:t>시스템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039927" y="5969000"/>
            <a:ext cx="7086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323232"/>
                </a:solidFill>
                <a:ea typeface="Pretendard Regular"/>
              </a:rPr>
              <a:t>다양한</a:t>
            </a:r>
            <a:r>
              <a:rPr lang="en-US" sz="2500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323232"/>
                </a:solidFill>
                <a:ea typeface="Pretendard Regular"/>
              </a:rPr>
              <a:t>도메인에서</a:t>
            </a:r>
            <a:r>
              <a:rPr lang="en-US" sz="2500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323232"/>
                </a:solidFill>
                <a:ea typeface="Pretendard Regular"/>
              </a:rPr>
              <a:t>적용할</a:t>
            </a:r>
            <a:r>
              <a:rPr lang="en-US" sz="2500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323232"/>
                </a:solidFill>
                <a:ea typeface="Pretendard Regular"/>
              </a:rPr>
              <a:t>수</a:t>
            </a:r>
            <a:r>
              <a:rPr lang="en-US" sz="2500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323232"/>
                </a:solidFill>
                <a:ea typeface="Pretendard Regular"/>
              </a:rPr>
              <a:t>있는</a:t>
            </a:r>
            <a:r>
              <a:rPr lang="en-US" sz="2500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323232"/>
                </a:solidFill>
                <a:ea typeface="Pretendard Regular"/>
              </a:rPr>
              <a:t>검색</a:t>
            </a:r>
            <a:r>
              <a:rPr lang="en-US" sz="2500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323232"/>
                </a:solidFill>
                <a:ea typeface="Pretendard Regular"/>
              </a:rPr>
              <a:t>시스템이다</a:t>
            </a:r>
            <a:r>
              <a:rPr lang="en-US" sz="2500" b="0" i="0" u="none" strike="noStrike">
                <a:solidFill>
                  <a:srgbClr val="323232"/>
                </a:solidFill>
                <a:latin typeface="Pretendard Regular"/>
              </a:rPr>
              <a:t>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290627" y="7962900"/>
            <a:ext cx="10922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9727" y="7391400"/>
            <a:ext cx="241300" cy="2413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078027" y="7226300"/>
            <a:ext cx="6223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323232"/>
                </a:solidFill>
                <a:ea typeface="Pretendard Bold"/>
              </a:rPr>
              <a:t>안정적인</a:t>
            </a:r>
            <a:r>
              <a:rPr lang="en-US" sz="3000" b="0" i="0" u="none" strike="noStrike">
                <a:solidFill>
                  <a:srgbClr val="32323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323232"/>
                </a:solidFill>
                <a:ea typeface="Pretendard Bold"/>
              </a:rPr>
              <a:t>운영</a:t>
            </a:r>
            <a:r>
              <a:rPr lang="en-US" sz="3000" b="0" i="0" u="none" strike="noStrike">
                <a:solidFill>
                  <a:srgbClr val="32323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323232"/>
                </a:solidFill>
                <a:ea typeface="Pretendard Bold"/>
              </a:rPr>
              <a:t>및</a:t>
            </a:r>
            <a:r>
              <a:rPr lang="en-US" sz="3000" b="0" i="0" u="none" strike="noStrike">
                <a:solidFill>
                  <a:srgbClr val="32323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323232"/>
                </a:solidFill>
                <a:ea typeface="Pretendard Bold"/>
              </a:rPr>
              <a:t>배포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078027" y="7988300"/>
            <a:ext cx="7086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500" b="0" i="0" u="none" strike="noStrike" dirty="0" err="1">
                <a:solidFill>
                  <a:srgbClr val="323232"/>
                </a:solidFill>
                <a:latin typeface="Pretendard Regular"/>
              </a:rPr>
              <a:t>MLOps</a:t>
            </a:r>
            <a:r>
              <a:rPr lang="en-US" sz="2500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323232"/>
                </a:solidFill>
                <a:ea typeface="Pretendard Regular"/>
              </a:rPr>
              <a:t>환경에서</a:t>
            </a:r>
            <a:r>
              <a:rPr lang="en-US" sz="2500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323232"/>
                </a:solidFill>
                <a:ea typeface="Pretendard Regular"/>
              </a:rPr>
              <a:t>안정적으로</a:t>
            </a:r>
            <a:r>
              <a:rPr lang="en-US" sz="2500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323232"/>
                </a:solidFill>
                <a:ea typeface="Pretendard Regular"/>
              </a:rPr>
              <a:t>배포와</a:t>
            </a:r>
            <a:r>
              <a:rPr lang="en-US" sz="2500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323232"/>
                </a:solidFill>
                <a:ea typeface="Pretendard Regular"/>
              </a:rPr>
              <a:t>운영을</a:t>
            </a:r>
            <a:r>
              <a:rPr lang="en-US" sz="2500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323232"/>
                </a:solidFill>
                <a:ea typeface="Pretendard Regular"/>
              </a:rPr>
              <a:t>할</a:t>
            </a:r>
            <a:r>
              <a:rPr lang="en-US" sz="2500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323232"/>
                </a:solidFill>
                <a:ea typeface="Pretendard Regular"/>
              </a:rPr>
              <a:t>수</a:t>
            </a:r>
            <a:r>
              <a:rPr lang="en-US" sz="2500" b="0" i="0" u="none" strike="noStrike" dirty="0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323232"/>
                </a:solidFill>
                <a:ea typeface="Pretendard Regular"/>
              </a:rPr>
              <a:t>있다</a:t>
            </a:r>
            <a:r>
              <a:rPr lang="en-US" sz="2500" b="0" i="0" u="none" strike="noStrike" dirty="0">
                <a:solidFill>
                  <a:srgbClr val="323232"/>
                </a:solidFill>
                <a:latin typeface="Pretendard Regular"/>
              </a:rPr>
              <a:t>.</a:t>
            </a: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C1F4E877-D181-E802-D4F1-390794F27865}"/>
              </a:ext>
            </a:extLst>
          </p:cNvPr>
          <p:cNvSpPr/>
          <p:nvPr/>
        </p:nvSpPr>
        <p:spPr>
          <a:xfrm>
            <a:off x="1346200" y="3314700"/>
            <a:ext cx="7112000" cy="55626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566C6302-3D33-6D15-A877-9578DB4213C6}"/>
              </a:ext>
            </a:extLst>
          </p:cNvPr>
          <p:cNvSpPr txBox="1"/>
          <p:nvPr/>
        </p:nvSpPr>
        <p:spPr>
          <a:xfrm>
            <a:off x="2196739" y="5416550"/>
            <a:ext cx="7086600" cy="33213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l">
              <a:lnSpc>
                <a:spcPct val="116199"/>
              </a:lnSpc>
              <a:buAutoNum type="arabicPeriod"/>
            </a:pPr>
            <a:r>
              <a:rPr lang="en-US" altLang="ko-KR" sz="2500" dirty="0">
                <a:solidFill>
                  <a:srgbClr val="323232"/>
                </a:solidFill>
                <a:latin typeface="Pretendard Regular"/>
                <a:ea typeface="Pretendard Regular"/>
              </a:rPr>
              <a:t>PDF </a:t>
            </a:r>
            <a:r>
              <a:rPr lang="ko-KR" altLang="en-US" sz="2500" dirty="0">
                <a:solidFill>
                  <a:srgbClr val="323232"/>
                </a:solidFill>
                <a:latin typeface="Pretendard Regular"/>
                <a:ea typeface="Pretendard Regular"/>
              </a:rPr>
              <a:t>전용 파서 개발</a:t>
            </a:r>
            <a:endParaRPr lang="en-US" altLang="ko-KR" sz="2500" dirty="0">
              <a:solidFill>
                <a:srgbClr val="323232"/>
              </a:solidFill>
              <a:latin typeface="Pretendard Regular"/>
              <a:ea typeface="Pretendard Regular"/>
            </a:endParaRPr>
          </a:p>
          <a:p>
            <a:pPr marL="457200" lvl="0" indent="-457200" algn="l">
              <a:lnSpc>
                <a:spcPct val="116199"/>
              </a:lnSpc>
              <a:buAutoNum type="arabicPeriod"/>
            </a:pPr>
            <a:endParaRPr lang="en-US" altLang="ko-KR" sz="2500" dirty="0">
              <a:solidFill>
                <a:srgbClr val="323232"/>
              </a:solidFill>
              <a:latin typeface="Pretendard Regular"/>
              <a:ea typeface="Pretendard Regular"/>
            </a:endParaRPr>
          </a:p>
          <a:p>
            <a:pPr marL="457200" lvl="0" indent="-457200" algn="l">
              <a:lnSpc>
                <a:spcPct val="116199"/>
              </a:lnSpc>
              <a:buAutoNum type="arabicPeriod"/>
            </a:pPr>
            <a:r>
              <a:rPr lang="ko-KR" altLang="en-US" sz="2500" b="0" i="0" u="none" strike="noStrike" dirty="0">
                <a:solidFill>
                  <a:srgbClr val="323232"/>
                </a:solidFill>
                <a:latin typeface="Pretendard Regular"/>
                <a:ea typeface="Pretendard Regular"/>
              </a:rPr>
              <a:t>효율적인 검색 최적화 연구</a:t>
            </a:r>
            <a:endParaRPr lang="en-US" altLang="ko-KR" sz="2500" b="0" i="0" u="none" strike="noStrike" dirty="0">
              <a:solidFill>
                <a:srgbClr val="323232"/>
              </a:solidFill>
              <a:latin typeface="Pretendard Regular"/>
              <a:ea typeface="Pretendard Regular"/>
            </a:endParaRPr>
          </a:p>
          <a:p>
            <a:pPr marL="457200" lvl="0" indent="-457200" algn="l">
              <a:lnSpc>
                <a:spcPct val="116199"/>
              </a:lnSpc>
              <a:buAutoNum type="arabicPeriod"/>
            </a:pPr>
            <a:endParaRPr lang="en-US" altLang="ko-KR" sz="2500" b="0" i="0" u="none" strike="noStrike" dirty="0">
              <a:solidFill>
                <a:srgbClr val="323232"/>
              </a:solidFill>
              <a:latin typeface="Pretendard Regular"/>
              <a:ea typeface="Pretendard Regular"/>
            </a:endParaRPr>
          </a:p>
          <a:p>
            <a:pPr marL="457200" lvl="0" indent="-457200" algn="l">
              <a:lnSpc>
                <a:spcPct val="116199"/>
              </a:lnSpc>
              <a:buAutoNum type="arabicPeriod"/>
            </a:pPr>
            <a:r>
              <a:rPr lang="en-US" altLang="ko-KR" sz="2500" dirty="0">
                <a:solidFill>
                  <a:srgbClr val="323232"/>
                </a:solidFill>
                <a:latin typeface="Pretendard Regular"/>
                <a:ea typeface="Pretendard Regular"/>
              </a:rPr>
              <a:t>Multi-Agent </a:t>
            </a:r>
            <a:r>
              <a:rPr lang="ko-KR" altLang="en-US" sz="2500" dirty="0">
                <a:solidFill>
                  <a:srgbClr val="323232"/>
                </a:solidFill>
                <a:latin typeface="Pretendard Regular"/>
                <a:ea typeface="Pretendard Regular"/>
              </a:rPr>
              <a:t>기능을 적용</a:t>
            </a:r>
            <a:endParaRPr lang="en-US" altLang="ko-KR" sz="2500" dirty="0">
              <a:solidFill>
                <a:srgbClr val="323232"/>
              </a:solidFill>
              <a:latin typeface="Pretendard Regular"/>
              <a:ea typeface="Pretendard Regular"/>
            </a:endParaRPr>
          </a:p>
          <a:p>
            <a:pPr marL="457200" lvl="0" indent="-457200" algn="l">
              <a:lnSpc>
                <a:spcPct val="116199"/>
              </a:lnSpc>
              <a:buAutoNum type="arabicPeriod"/>
            </a:pPr>
            <a:endParaRPr lang="en-US" altLang="ko-KR" sz="2500" dirty="0">
              <a:solidFill>
                <a:srgbClr val="323232"/>
              </a:solidFill>
              <a:latin typeface="Pretendard Regular"/>
              <a:ea typeface="Pretendard Regular"/>
            </a:endParaRPr>
          </a:p>
          <a:p>
            <a:pPr marL="457200" indent="-457200">
              <a:lnSpc>
                <a:spcPct val="116199"/>
              </a:lnSpc>
              <a:buFontTx/>
              <a:buAutoNum type="arabicPeriod"/>
            </a:pPr>
            <a:r>
              <a:rPr lang="ko-KR" altLang="en-US" sz="2500" dirty="0">
                <a:solidFill>
                  <a:srgbClr val="323232"/>
                </a:solidFill>
                <a:latin typeface="Pretendard Regular"/>
                <a:ea typeface="Pretendard Regular"/>
              </a:rPr>
              <a:t>다양한 도메인에서 적용</a:t>
            </a:r>
            <a:endParaRPr lang="en-US" altLang="ko-KR" sz="2500" b="0" i="0" u="none" strike="noStrike" dirty="0">
              <a:solidFill>
                <a:srgbClr val="323232"/>
              </a:solidFill>
              <a:latin typeface="Pretendard Regular"/>
              <a:ea typeface="Pretendard Regular"/>
            </a:endParaRPr>
          </a:p>
          <a:p>
            <a:pPr marL="457200" lvl="0" indent="-457200" algn="l">
              <a:lnSpc>
                <a:spcPct val="116199"/>
              </a:lnSpc>
              <a:buAutoNum type="arabicPeriod"/>
            </a:pPr>
            <a:endParaRPr lang="en-US" altLang="ko-KR" sz="2500" dirty="0">
              <a:solidFill>
                <a:srgbClr val="323232"/>
              </a:solidFill>
              <a:latin typeface="Pretendard Regular"/>
              <a:ea typeface="Pretendard Regular"/>
            </a:endParaRPr>
          </a:p>
          <a:p>
            <a:pPr marL="457200" lvl="0" indent="-457200" algn="l">
              <a:lnSpc>
                <a:spcPct val="116199"/>
              </a:lnSpc>
              <a:buAutoNum type="arabicPeriod"/>
            </a:pPr>
            <a:r>
              <a:rPr lang="en-US" altLang="ko-KR" sz="2500" b="0" i="0" u="none" strike="noStrike" dirty="0" err="1">
                <a:solidFill>
                  <a:srgbClr val="323232"/>
                </a:solidFill>
                <a:latin typeface="Pretendard Regular"/>
                <a:ea typeface="Pretendard Regular"/>
              </a:rPr>
              <a:t>MLOps</a:t>
            </a:r>
            <a:r>
              <a:rPr lang="ko-KR" altLang="en-US" sz="2500" b="0" i="0" u="none" strike="noStrike" dirty="0">
                <a:solidFill>
                  <a:srgbClr val="323232"/>
                </a:solidFill>
                <a:latin typeface="Pretendard Regular"/>
                <a:ea typeface="Pretendard Regular"/>
              </a:rPr>
              <a:t> 활용</a:t>
            </a:r>
            <a:endParaRPr lang="en-US" altLang="ko-KR" sz="2500" b="0" i="0" u="none" strike="noStrike" dirty="0">
              <a:solidFill>
                <a:srgbClr val="323232"/>
              </a:solidFill>
              <a:latin typeface="Pretendard Regular"/>
              <a:ea typeface="Pretendard Regular"/>
            </a:endParaRPr>
          </a:p>
          <a:p>
            <a:pPr marL="457200" lvl="0" indent="-457200" algn="l">
              <a:lnSpc>
                <a:spcPct val="116199"/>
              </a:lnSpc>
              <a:buAutoNum type="arabicPeriod"/>
            </a:pPr>
            <a:endParaRPr lang="en-US" altLang="ko-KR" sz="2500" b="0" i="0" u="none" strike="noStrike" dirty="0">
              <a:solidFill>
                <a:srgbClr val="323232"/>
              </a:solidFill>
              <a:latin typeface="Pretendard Regular"/>
              <a:ea typeface="Pretendard Regular"/>
            </a:endParaRPr>
          </a:p>
          <a:p>
            <a:pPr marL="457200" lvl="0" indent="-457200" algn="l">
              <a:lnSpc>
                <a:spcPct val="116199"/>
              </a:lnSpc>
              <a:buAutoNum type="arabicPeriod"/>
            </a:pPr>
            <a:endParaRPr lang="en-US" altLang="ko-KR" sz="2500" b="0" i="0" u="none" strike="noStrike" dirty="0">
              <a:solidFill>
                <a:srgbClr val="323232"/>
              </a:solidFill>
              <a:latin typeface="Pretendard Regular"/>
              <a:ea typeface="Pretendard Regular"/>
            </a:endParaRPr>
          </a:p>
          <a:p>
            <a:pPr marL="457200" lvl="0" indent="-457200" algn="l">
              <a:lnSpc>
                <a:spcPct val="116199"/>
              </a:lnSpc>
              <a:buAutoNum type="arabicPeriod"/>
            </a:pPr>
            <a:endParaRPr lang="en-US" sz="2500" b="0" i="0" u="none" strike="noStrike" dirty="0">
              <a:solidFill>
                <a:srgbClr val="323232"/>
              </a:solidFill>
              <a:latin typeface="Pretendard Regular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6B17F48E-5CBC-170B-4B34-A7B7C0B47637}"/>
              </a:ext>
            </a:extLst>
          </p:cNvPr>
          <p:cNvSpPr/>
          <p:nvPr/>
        </p:nvSpPr>
        <p:spPr>
          <a:xfrm>
            <a:off x="7768648" y="5486400"/>
            <a:ext cx="1559502" cy="130492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EE1B4266-A09A-CAA8-B385-E97D55EE8BC2}"/>
              </a:ext>
            </a:extLst>
          </p:cNvPr>
          <p:cNvSpPr txBox="1"/>
          <p:nvPr/>
        </p:nvSpPr>
        <p:spPr>
          <a:xfrm>
            <a:off x="3796318" y="3454400"/>
            <a:ext cx="2211763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000" b="0" i="0" u="none" strike="noStrike" dirty="0">
                <a:solidFill>
                  <a:srgbClr val="323232"/>
                </a:solidFill>
                <a:ea typeface="Pretendard Bold"/>
              </a:rPr>
              <a:t>주요 기능 정리</a:t>
            </a:r>
            <a:endParaRPr lang="ko-KR" sz="3000" b="0" i="0" u="none" strike="noStrike" dirty="0">
              <a:solidFill>
                <a:srgbClr val="323232"/>
              </a:solidFill>
              <a:ea typeface="Pretendard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318500" y="-1549400"/>
            <a:ext cx="13373100" cy="13373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46200" y="1308100"/>
            <a:ext cx="84074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6500" b="0" i="0" u="none" strike="noStrike">
                <a:solidFill>
                  <a:srgbClr val="323232"/>
                </a:solidFill>
                <a:ea typeface="Pretendard SemiBold"/>
              </a:rPr>
              <a:t>추진</a:t>
            </a:r>
            <a:r>
              <a:rPr lang="en-US" sz="6500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0" i="0" u="none" strike="noStrike">
                <a:solidFill>
                  <a:srgbClr val="323232"/>
                </a:solidFill>
                <a:ea typeface="Pretendard SemiBold"/>
              </a:rPr>
              <a:t>전략과</a:t>
            </a:r>
            <a:r>
              <a:rPr lang="en-US" sz="6500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0" i="0" u="none" strike="noStrike">
                <a:solidFill>
                  <a:srgbClr val="323232"/>
                </a:solidFill>
                <a:ea typeface="Pretendard SemiBold"/>
              </a:rPr>
              <a:t>수행</a:t>
            </a:r>
            <a:r>
              <a:rPr lang="en-US" sz="6500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0" i="0" u="none" strike="noStrike">
                <a:solidFill>
                  <a:srgbClr val="323232"/>
                </a:solidFill>
                <a:ea typeface="Pretendard SemiBold"/>
              </a:rPr>
              <a:t>방법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06500" y="2514600"/>
            <a:ext cx="162687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0" i="0" u="none" strike="noStrike" dirty="0" err="1">
                <a:solidFill>
                  <a:srgbClr val="000000"/>
                </a:solidFill>
                <a:ea typeface="Pretendard Medium"/>
              </a:rPr>
              <a:t>멘토분으로부터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en-US" sz="3000" b="0" i="0" u="none" strike="noStrike" dirty="0" err="1">
                <a:solidFill>
                  <a:srgbClr val="000000"/>
                </a:solidFill>
                <a:latin typeface="Pretendard Medium"/>
              </a:rPr>
              <a:t>MLOps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Pretendard Medium"/>
              </a:rPr>
              <a:t>관련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Pretendard Medium"/>
              </a:rPr>
              <a:t>조언을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Pretendard Medium"/>
              </a:rPr>
              <a:t>받아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Pretendard Medium"/>
              </a:rPr>
              <a:t>전반적인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Pretendard Medium"/>
              </a:rPr>
              <a:t>파이프라인을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Pretendard Medium"/>
              </a:rPr>
              <a:t>체계</a:t>
            </a:r>
            <a:r>
              <a:rPr lang="ko-KR" altLang="en-US" sz="3000" b="0" i="0" u="none" strike="noStrike" dirty="0">
                <a:solidFill>
                  <a:srgbClr val="000000"/>
                </a:solidFill>
                <a:ea typeface="Pretendard Medium"/>
              </a:rPr>
              <a:t>적</a:t>
            </a:r>
            <a:r>
              <a:rPr lang="ko-KR" sz="3000" b="0" i="0" u="none" strike="noStrike" dirty="0">
                <a:solidFill>
                  <a:srgbClr val="000000"/>
                </a:solidFill>
                <a:ea typeface="Pretendard Medium"/>
              </a:rPr>
              <a:t>으로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Pretendard Medium"/>
              </a:rPr>
              <a:t>관리할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Pretendard Medium"/>
              </a:rPr>
              <a:t>예정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0" i="0" u="none" strike="noStrike" dirty="0">
                <a:solidFill>
                  <a:srgbClr val="000000"/>
                </a:solidFill>
                <a:ea typeface="Pretendard Medium"/>
              </a:rPr>
              <a:t>애자일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Pretendard Medium"/>
              </a:rPr>
              <a:t>개발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Pretendard Medium"/>
              </a:rPr>
              <a:t>방식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Medium"/>
              </a:rPr>
              <a:t>(SCRUM)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475200" y="495300"/>
            <a:ext cx="431800" cy="11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altLang="ko-KR" sz="1600" b="0" i="0" u="none" strike="noStrike" dirty="0">
                <a:solidFill>
                  <a:srgbClr val="787878"/>
                </a:solidFill>
                <a:latin typeface="Pretendard Medium"/>
              </a:rPr>
              <a:t>10</a:t>
            </a:r>
            <a:endParaRPr lang="en-US" sz="1600" b="0" i="0" u="none" strike="noStrike" dirty="0">
              <a:solidFill>
                <a:srgbClr val="787878"/>
              </a:solidFill>
              <a:latin typeface="Pretendard Medium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016D340-5822-31F8-A202-A7CFE4436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880" y="3670742"/>
            <a:ext cx="12662240" cy="649594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318500" y="-1549400"/>
            <a:ext cx="13373100" cy="13373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4413250"/>
            <a:ext cx="8270913" cy="4800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46200" y="1308100"/>
            <a:ext cx="84074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6500" b="0" i="0" u="none" strike="noStrike">
                <a:solidFill>
                  <a:srgbClr val="323232"/>
                </a:solidFill>
                <a:ea typeface="Pretendard SemiBold"/>
              </a:rPr>
              <a:t>추진</a:t>
            </a:r>
            <a:r>
              <a:rPr lang="en-US" sz="6500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0" i="0" u="none" strike="noStrike">
                <a:solidFill>
                  <a:srgbClr val="323232"/>
                </a:solidFill>
                <a:ea typeface="Pretendard SemiBold"/>
              </a:rPr>
              <a:t>전략과</a:t>
            </a:r>
            <a:r>
              <a:rPr lang="en-US" sz="6500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0" i="0" u="none" strike="noStrike">
                <a:solidFill>
                  <a:srgbClr val="323232"/>
                </a:solidFill>
                <a:ea typeface="Pretendard SemiBold"/>
              </a:rPr>
              <a:t>수행</a:t>
            </a:r>
            <a:r>
              <a:rPr lang="en-US" sz="6500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0" i="0" u="none" strike="noStrike">
                <a:solidFill>
                  <a:srgbClr val="323232"/>
                </a:solidFill>
                <a:ea typeface="Pretendard SemiBold"/>
              </a:rPr>
              <a:t>방법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06500" y="2514600"/>
            <a:ext cx="3073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Notion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602200" y="317500"/>
            <a:ext cx="304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altLang="ko-KR" sz="1600" b="0" i="0" u="none" strike="noStrike" dirty="0">
                <a:solidFill>
                  <a:srgbClr val="787878"/>
                </a:solidFill>
                <a:latin typeface="Pretendard Medium"/>
              </a:rPr>
              <a:t>11</a:t>
            </a:r>
            <a:endParaRPr lang="en-US" sz="1600" b="0" i="0" u="none" strike="noStrike" dirty="0">
              <a:solidFill>
                <a:srgbClr val="787878"/>
              </a:solidFill>
              <a:latin typeface="Pretendard Mediu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144000" y="2514600"/>
            <a:ext cx="3073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Github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8CA84BD3-8071-0C37-EDCF-9344110E6E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" t="-411" r="4495" b="411"/>
          <a:stretch/>
        </p:blipFill>
        <p:spPr bwMode="auto">
          <a:xfrm>
            <a:off x="609600" y="3943350"/>
            <a:ext cx="8403357" cy="527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46200" y="1308100"/>
            <a:ext cx="84074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6500" b="0" i="0" u="none" strike="noStrike">
                <a:solidFill>
                  <a:srgbClr val="323232"/>
                </a:solidFill>
                <a:ea typeface="Pretendard SemiBold"/>
              </a:rPr>
              <a:t>역할</a:t>
            </a:r>
            <a:r>
              <a:rPr lang="en-US" sz="6500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0" i="0" u="none" strike="noStrike">
                <a:solidFill>
                  <a:srgbClr val="323232"/>
                </a:solidFill>
                <a:ea typeface="Pretendard SemiBold"/>
              </a:rPr>
              <a:t>분담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3479800"/>
            <a:ext cx="4559300" cy="5905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4622800"/>
            <a:ext cx="3721100" cy="850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854200" y="5969000"/>
            <a:ext cx="3733800" cy="320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373737"/>
              </a:buClr>
              <a:buFont typeface="Arial"/>
              <a:buChar char="●"/>
            </a:pPr>
            <a:r>
              <a:rPr lang="ko-KR" sz="2100" b="0" i="0" u="none" strike="noStrike" spc="-100">
                <a:solidFill>
                  <a:srgbClr val="373737"/>
                </a:solidFill>
                <a:ea typeface="Pretendard Regular"/>
              </a:rPr>
              <a:t>프로젝트</a:t>
            </a:r>
            <a:r>
              <a:rPr lang="en-US" sz="2100" b="0" i="0" u="none" strike="noStrike" spc="-100">
                <a:solidFill>
                  <a:srgbClr val="373737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73737"/>
                </a:solidFill>
                <a:ea typeface="Pretendard Regular"/>
              </a:rPr>
              <a:t>실행을</a:t>
            </a:r>
            <a:r>
              <a:rPr lang="en-US" sz="2100" b="0" i="0" u="none" strike="noStrike" spc="-100">
                <a:solidFill>
                  <a:srgbClr val="373737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73737"/>
                </a:solidFill>
                <a:ea typeface="Pretendard Regular"/>
              </a:rPr>
              <a:t>위한</a:t>
            </a:r>
            <a:r>
              <a:rPr lang="en-US" sz="2100" b="0" i="0" u="none" strike="noStrike" spc="-100">
                <a:solidFill>
                  <a:srgbClr val="373737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73737"/>
                </a:solidFill>
                <a:ea typeface="Pretendard Regular"/>
              </a:rPr>
              <a:t>서버</a:t>
            </a:r>
            <a:r>
              <a:rPr lang="en-US" sz="2100" b="0" i="0" u="none" strike="noStrike" spc="-100">
                <a:solidFill>
                  <a:srgbClr val="373737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73737"/>
                </a:solidFill>
                <a:ea typeface="Pretendard Regular"/>
              </a:rPr>
              <a:t>및</a:t>
            </a:r>
            <a:r>
              <a:rPr lang="en-US" sz="2100" b="0" i="0" u="none" strike="noStrike" spc="-100">
                <a:solidFill>
                  <a:srgbClr val="373737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73737"/>
                </a:solidFill>
                <a:ea typeface="Pretendard Regular"/>
              </a:rPr>
              <a:t>개발</a:t>
            </a:r>
            <a:r>
              <a:rPr lang="en-US" sz="2100" b="0" i="0" u="none" strike="noStrike" spc="-100">
                <a:solidFill>
                  <a:srgbClr val="373737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73737"/>
                </a:solidFill>
                <a:ea typeface="Pretendard Regular"/>
              </a:rPr>
              <a:t>환경</a:t>
            </a:r>
            <a:r>
              <a:rPr lang="en-US" sz="2100" b="0" i="0" u="none" strike="noStrike" spc="-100">
                <a:solidFill>
                  <a:srgbClr val="373737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73737"/>
                </a:solidFill>
                <a:ea typeface="Pretendard Regular"/>
              </a:rPr>
              <a:t>구성</a:t>
            </a:r>
          </a:p>
          <a:p>
            <a:pPr marL="342900" lvl="0" indent="-342900" algn="l">
              <a:lnSpc>
                <a:spcPct val="124499"/>
              </a:lnSpc>
              <a:buClr>
                <a:srgbClr val="373737"/>
              </a:buClr>
              <a:buFont typeface="Arial"/>
              <a:buChar char="●"/>
            </a:pPr>
            <a:r>
              <a:rPr lang="en-US" sz="2100" b="0" i="0" u="none" strike="noStrike" spc="-100">
                <a:solidFill>
                  <a:srgbClr val="373737"/>
                </a:solidFill>
                <a:latin typeface="Pretendard Regular"/>
              </a:rPr>
              <a:t>RAGLAB</a:t>
            </a:r>
            <a:r>
              <a:rPr lang="ko-KR" sz="2100" b="0" i="0" u="none" strike="noStrike" spc="-100">
                <a:solidFill>
                  <a:srgbClr val="373737"/>
                </a:solidFill>
                <a:ea typeface="Pretendard Regular"/>
              </a:rPr>
              <a:t>을</a:t>
            </a:r>
            <a:r>
              <a:rPr lang="en-US" sz="2100" b="0" i="0" u="none" strike="noStrike" spc="-100">
                <a:solidFill>
                  <a:srgbClr val="373737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73737"/>
                </a:solidFill>
                <a:ea typeface="Pretendard Regular"/>
              </a:rPr>
              <a:t>활용한</a:t>
            </a:r>
            <a:r>
              <a:rPr lang="en-US" sz="2100" b="0" i="0" u="none" strike="noStrike" spc="-100">
                <a:solidFill>
                  <a:srgbClr val="373737"/>
                </a:solidFill>
                <a:latin typeface="Pretendard Regular"/>
              </a:rPr>
              <a:t> RAG </a:t>
            </a:r>
            <a:r>
              <a:rPr lang="ko-KR" sz="2100" b="0" i="0" u="none" strike="noStrike" spc="-100">
                <a:solidFill>
                  <a:srgbClr val="373737"/>
                </a:solidFill>
                <a:ea typeface="Pretendard Regular"/>
              </a:rPr>
              <a:t>실험</a:t>
            </a:r>
            <a:r>
              <a:rPr lang="en-US" sz="2100" b="0" i="0" u="none" strike="noStrike" spc="-100">
                <a:solidFill>
                  <a:srgbClr val="373737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73737"/>
                </a:solidFill>
                <a:ea typeface="Pretendard Regular"/>
              </a:rPr>
              <a:t>환경</a:t>
            </a:r>
            <a:r>
              <a:rPr lang="en-US" sz="2100" b="0" i="0" u="none" strike="noStrike" spc="-100">
                <a:solidFill>
                  <a:srgbClr val="373737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73737"/>
                </a:solidFill>
                <a:ea typeface="Pretendard Regular"/>
              </a:rPr>
              <a:t>구축</a:t>
            </a:r>
          </a:p>
          <a:p>
            <a:pPr marL="342900" lvl="0" indent="-342900" algn="l">
              <a:lnSpc>
                <a:spcPct val="124499"/>
              </a:lnSpc>
              <a:buClr>
                <a:srgbClr val="373737"/>
              </a:buClr>
              <a:buFont typeface="Arial"/>
              <a:buChar char="●"/>
            </a:pPr>
            <a:r>
              <a:rPr lang="en-US" sz="2100" b="0" i="0" u="none" strike="noStrike" spc="-100">
                <a:solidFill>
                  <a:srgbClr val="373737"/>
                </a:solidFill>
                <a:latin typeface="Pretendard Regular"/>
              </a:rPr>
              <a:t>CI/CD </a:t>
            </a:r>
            <a:r>
              <a:rPr lang="ko-KR" sz="2100" b="0" i="0" u="none" strike="noStrike" spc="-100">
                <a:solidFill>
                  <a:srgbClr val="373737"/>
                </a:solidFill>
                <a:ea typeface="Pretendard Regular"/>
              </a:rPr>
              <a:t>파이프라인을</a:t>
            </a:r>
            <a:r>
              <a:rPr lang="en-US" sz="2100" b="0" i="0" u="none" strike="noStrike" spc="-100">
                <a:solidFill>
                  <a:srgbClr val="373737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73737"/>
                </a:solidFill>
                <a:ea typeface="Pretendard Regular"/>
              </a:rPr>
              <a:t>적용하여</a:t>
            </a:r>
            <a:r>
              <a:rPr lang="en-US" sz="2100" b="0" i="0" u="none" strike="noStrike" spc="-100">
                <a:solidFill>
                  <a:srgbClr val="373737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73737"/>
                </a:solidFill>
                <a:ea typeface="Pretendard Regular"/>
              </a:rPr>
              <a:t>배포</a:t>
            </a:r>
            <a:r>
              <a:rPr lang="en-US" sz="2100" b="0" i="0" u="none" strike="noStrike" spc="-100">
                <a:solidFill>
                  <a:srgbClr val="373737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73737"/>
                </a:solidFill>
                <a:ea typeface="Pretendard Regular"/>
              </a:rPr>
              <a:t>자동화</a:t>
            </a:r>
          </a:p>
          <a:p>
            <a:pPr marL="342900" lvl="0" indent="-342900" algn="l">
              <a:lnSpc>
                <a:spcPct val="124499"/>
              </a:lnSpc>
              <a:buClr>
                <a:srgbClr val="373737"/>
              </a:buClr>
              <a:buFont typeface="Arial"/>
              <a:buChar char="●"/>
            </a:pPr>
            <a:r>
              <a:rPr lang="en-US" sz="2100" b="0" i="0" u="none" strike="noStrike" spc="-100">
                <a:solidFill>
                  <a:srgbClr val="373737"/>
                </a:solidFill>
                <a:latin typeface="Pretendard Regular"/>
              </a:rPr>
              <a:t>MLOps</a:t>
            </a:r>
            <a:r>
              <a:rPr lang="ko-KR" sz="2100" b="0" i="0" u="none" strike="noStrike" spc="-100">
                <a:solidFill>
                  <a:srgbClr val="373737"/>
                </a:solidFill>
                <a:ea typeface="Pretendard Regular"/>
              </a:rPr>
              <a:t>를</a:t>
            </a:r>
            <a:r>
              <a:rPr lang="en-US" sz="2100" b="0" i="0" u="none" strike="noStrike" spc="-100">
                <a:solidFill>
                  <a:srgbClr val="373737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73737"/>
                </a:solidFill>
                <a:ea typeface="Pretendard Regular"/>
              </a:rPr>
              <a:t>활용하여</a:t>
            </a:r>
            <a:r>
              <a:rPr lang="en-US" sz="2100" b="0" i="0" u="none" strike="noStrike" spc="-100">
                <a:solidFill>
                  <a:srgbClr val="373737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73737"/>
                </a:solidFill>
                <a:ea typeface="Pretendard Regular"/>
              </a:rPr>
              <a:t>전반적인</a:t>
            </a:r>
            <a:r>
              <a:rPr lang="en-US" sz="2100" b="0" i="0" u="none" strike="noStrike" spc="-100">
                <a:solidFill>
                  <a:srgbClr val="373737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73737"/>
                </a:solidFill>
                <a:ea typeface="Pretendard Regular"/>
              </a:rPr>
              <a:t>파이프라인</a:t>
            </a:r>
            <a:r>
              <a:rPr lang="en-US" sz="2100" b="0" i="0" u="none" strike="noStrike" spc="-100">
                <a:solidFill>
                  <a:srgbClr val="373737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73737"/>
                </a:solidFill>
                <a:ea typeface="Pretendard Regular"/>
              </a:rPr>
              <a:t>개발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41500" y="4826000"/>
            <a:ext cx="36957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373737"/>
                </a:solidFill>
                <a:ea typeface="Pretendard SemiBold"/>
              </a:rPr>
              <a:t>이현정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89200" y="3975100"/>
            <a:ext cx="2400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 dirty="0">
                <a:solidFill>
                  <a:srgbClr val="90A4A5"/>
                </a:solidFill>
                <a:ea typeface="paybooc ExtraBold"/>
              </a:rPr>
              <a:t>팀장</a:t>
            </a:r>
            <a:r>
              <a:rPr lang="en-US" sz="2300" b="0" i="0" u="none" strike="noStrike" dirty="0">
                <a:solidFill>
                  <a:srgbClr val="90A4A5"/>
                </a:solidFill>
                <a:latin typeface="paybooc ExtraBold"/>
              </a:rPr>
              <a:t> / </a:t>
            </a:r>
            <a:r>
              <a:rPr lang="en-US" sz="2300" b="0" i="0" u="none" strike="noStrike" dirty="0" err="1">
                <a:solidFill>
                  <a:srgbClr val="90A4A5"/>
                </a:solidFill>
                <a:latin typeface="paybooc ExtraBold"/>
              </a:rPr>
              <a:t>MLOps</a:t>
            </a:r>
            <a:endParaRPr lang="en-US" sz="2300" b="0" i="0" u="none" strike="noStrike" dirty="0">
              <a:solidFill>
                <a:srgbClr val="90A4A5"/>
              </a:solidFill>
              <a:latin typeface="paybooc ExtraBold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7100" y="3479800"/>
            <a:ext cx="4559300" cy="5905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6200" y="4724400"/>
            <a:ext cx="3721100" cy="850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890500" y="5969000"/>
            <a:ext cx="3657600" cy="199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373737"/>
              </a:buClr>
              <a:buFont typeface="Arial"/>
              <a:buChar char="●"/>
            </a:pPr>
            <a:r>
              <a:rPr lang="en-US" sz="2100" b="0" i="0" u="none" strike="noStrike" spc="-100" dirty="0">
                <a:solidFill>
                  <a:srgbClr val="373737"/>
                </a:solidFill>
                <a:latin typeface="Pretendard Regular"/>
              </a:rPr>
              <a:t>DPR </a:t>
            </a:r>
            <a:r>
              <a:rPr lang="ko-KR" sz="2100" b="0" i="0" u="none" strike="noStrike" spc="-100" dirty="0">
                <a:solidFill>
                  <a:srgbClr val="373737"/>
                </a:solidFill>
                <a:ea typeface="Pretendard Regular"/>
              </a:rPr>
              <a:t>모델을</a:t>
            </a:r>
            <a:r>
              <a:rPr lang="en-US" sz="2100" b="0" i="0" u="none" strike="noStrike" spc="-100" dirty="0">
                <a:solidFill>
                  <a:srgbClr val="373737"/>
                </a:solidFill>
                <a:latin typeface="Pretendard Regular"/>
              </a:rPr>
              <a:t> </a:t>
            </a:r>
            <a:r>
              <a:rPr lang="ko-KR" altLang="en-US" sz="2100" spc="-100" dirty="0">
                <a:solidFill>
                  <a:srgbClr val="373737"/>
                </a:solidFill>
                <a:latin typeface="Pretendard Regular"/>
                <a:ea typeface="Pretendard Regular"/>
              </a:rPr>
              <a:t>사용</a:t>
            </a:r>
            <a:r>
              <a:rPr lang="ko-KR" sz="2100" b="0" i="0" u="none" strike="noStrike" spc="-100" dirty="0">
                <a:solidFill>
                  <a:srgbClr val="373737"/>
                </a:solidFill>
                <a:ea typeface="Pretendard Regular"/>
              </a:rPr>
              <a:t>하여</a:t>
            </a:r>
            <a:r>
              <a:rPr lang="en-US" sz="2100" b="0" i="0" u="none" strike="noStrike" spc="-100" dirty="0">
                <a:solidFill>
                  <a:srgbClr val="373737"/>
                </a:solidFill>
                <a:latin typeface="Pretendard Regular"/>
              </a:rPr>
              <a:t> </a:t>
            </a:r>
            <a:r>
              <a:rPr lang="ko-KR" sz="2100" b="0" i="0" u="none" strike="noStrike" spc="-100" dirty="0">
                <a:solidFill>
                  <a:srgbClr val="373737"/>
                </a:solidFill>
                <a:ea typeface="Pretendard Regular"/>
              </a:rPr>
              <a:t>문서</a:t>
            </a:r>
            <a:r>
              <a:rPr lang="en-US" sz="2100" b="0" i="0" u="none" strike="noStrike" spc="-100" dirty="0">
                <a:solidFill>
                  <a:srgbClr val="373737"/>
                </a:solidFill>
                <a:latin typeface="Pretendard Regular"/>
              </a:rPr>
              <a:t> </a:t>
            </a:r>
            <a:r>
              <a:rPr lang="ko-KR" sz="2100" b="0" i="0" u="none" strike="noStrike" spc="-100" dirty="0">
                <a:solidFill>
                  <a:srgbClr val="373737"/>
                </a:solidFill>
                <a:ea typeface="Pretendard Regular"/>
              </a:rPr>
              <a:t>검색</a:t>
            </a:r>
          </a:p>
          <a:p>
            <a:pPr marL="342900" lvl="0" indent="-342900" algn="l">
              <a:lnSpc>
                <a:spcPct val="124499"/>
              </a:lnSpc>
              <a:buClr>
                <a:srgbClr val="373737"/>
              </a:buClr>
              <a:buFont typeface="Arial"/>
              <a:buChar char="●"/>
            </a:pPr>
            <a:r>
              <a:rPr lang="ko-KR" sz="2100" b="0" i="0" u="none" strike="noStrike" spc="-100" dirty="0">
                <a:solidFill>
                  <a:srgbClr val="373737"/>
                </a:solidFill>
                <a:ea typeface="Pretendard Regular"/>
              </a:rPr>
              <a:t>데이터셋을</a:t>
            </a:r>
            <a:r>
              <a:rPr lang="en-US" sz="2100" b="0" i="0" u="none" strike="noStrike" spc="-100" dirty="0">
                <a:solidFill>
                  <a:srgbClr val="373737"/>
                </a:solidFill>
                <a:latin typeface="Pretendard Regular"/>
              </a:rPr>
              <a:t> </a:t>
            </a:r>
            <a:r>
              <a:rPr lang="ko-KR" sz="2100" b="0" i="0" u="none" strike="noStrike" spc="-100" dirty="0">
                <a:solidFill>
                  <a:srgbClr val="373737"/>
                </a:solidFill>
                <a:ea typeface="Pretendard Regular"/>
              </a:rPr>
              <a:t>이용한</a:t>
            </a:r>
            <a:r>
              <a:rPr lang="en-US" sz="2100" b="0" i="0" u="none" strike="noStrike" spc="-100" dirty="0">
                <a:solidFill>
                  <a:srgbClr val="373737"/>
                </a:solidFill>
                <a:latin typeface="Pretendard Regular"/>
              </a:rPr>
              <a:t> </a:t>
            </a:r>
            <a:r>
              <a:rPr lang="ko-KR" sz="2100" b="0" i="0" u="none" strike="noStrike" spc="-100" dirty="0" err="1">
                <a:solidFill>
                  <a:srgbClr val="373737"/>
                </a:solidFill>
                <a:ea typeface="Pretendard Regular"/>
              </a:rPr>
              <a:t>임베딩</a:t>
            </a:r>
            <a:r>
              <a:rPr lang="en-US" sz="2100" b="0" i="0" u="none" strike="noStrike" spc="-100" dirty="0">
                <a:solidFill>
                  <a:srgbClr val="373737"/>
                </a:solidFill>
                <a:latin typeface="Pretendard Regular"/>
              </a:rPr>
              <a:t> </a:t>
            </a:r>
            <a:r>
              <a:rPr lang="ko-KR" sz="2100" b="0" i="0" u="none" strike="noStrike" spc="-100" dirty="0">
                <a:solidFill>
                  <a:srgbClr val="373737"/>
                </a:solidFill>
                <a:ea typeface="Pretendard Regular"/>
              </a:rPr>
              <a:t>모델</a:t>
            </a:r>
            <a:r>
              <a:rPr lang="en-US" sz="2100" b="0" i="0" u="none" strike="noStrike" spc="-100" dirty="0">
                <a:solidFill>
                  <a:srgbClr val="373737"/>
                </a:solidFill>
                <a:latin typeface="Pretendard Regular"/>
              </a:rPr>
              <a:t> </a:t>
            </a:r>
            <a:r>
              <a:rPr lang="ko-KR" sz="2100" b="0" i="0" u="none" strike="noStrike" spc="-100" dirty="0" err="1">
                <a:solidFill>
                  <a:srgbClr val="373737"/>
                </a:solidFill>
                <a:ea typeface="Pretendard Regular"/>
              </a:rPr>
              <a:t>파인튜닝</a:t>
            </a:r>
            <a:endParaRPr lang="ko-KR" sz="2100" b="0" i="0" u="none" strike="noStrike" spc="-100" dirty="0">
              <a:solidFill>
                <a:srgbClr val="373737"/>
              </a:solidFill>
              <a:ea typeface="Pretendard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373737"/>
              </a:buClr>
              <a:buFont typeface="Arial"/>
              <a:buChar char="●"/>
            </a:pPr>
            <a:r>
              <a:rPr lang="ko-KR" sz="2100" b="0" i="0" u="none" strike="noStrike" spc="-100" dirty="0">
                <a:solidFill>
                  <a:srgbClr val="373737"/>
                </a:solidFill>
                <a:ea typeface="Pretendard Regular"/>
              </a:rPr>
              <a:t>검색</a:t>
            </a:r>
            <a:r>
              <a:rPr lang="en-US" sz="2100" b="0" i="0" u="none" strike="noStrike" spc="-100" dirty="0">
                <a:solidFill>
                  <a:srgbClr val="373737"/>
                </a:solidFill>
                <a:latin typeface="Pretendard Regular"/>
              </a:rPr>
              <a:t> </a:t>
            </a:r>
            <a:r>
              <a:rPr lang="ko-KR" sz="2100" b="0" i="0" u="none" strike="noStrike" spc="-100" dirty="0">
                <a:solidFill>
                  <a:srgbClr val="373737"/>
                </a:solidFill>
                <a:ea typeface="Pretendard Regular"/>
              </a:rPr>
              <a:t>성능</a:t>
            </a:r>
            <a:r>
              <a:rPr lang="en-US" sz="2100" b="0" i="0" u="none" strike="noStrike" spc="-100" dirty="0">
                <a:solidFill>
                  <a:srgbClr val="373737"/>
                </a:solidFill>
                <a:latin typeface="Pretendard Regular"/>
              </a:rPr>
              <a:t> </a:t>
            </a:r>
            <a:r>
              <a:rPr lang="ko-KR" sz="2100" b="0" i="0" u="none" strike="noStrike" spc="-100" dirty="0">
                <a:solidFill>
                  <a:srgbClr val="373737"/>
                </a:solidFill>
                <a:ea typeface="Pretendard Regular"/>
              </a:rPr>
              <a:t>증가를</a:t>
            </a:r>
            <a:r>
              <a:rPr lang="en-US" sz="2100" b="0" i="0" u="none" strike="noStrike" spc="-100" dirty="0">
                <a:solidFill>
                  <a:srgbClr val="373737"/>
                </a:solidFill>
                <a:latin typeface="Pretendard Regular"/>
              </a:rPr>
              <a:t> </a:t>
            </a:r>
            <a:r>
              <a:rPr lang="ko-KR" sz="2100" b="0" i="0" u="none" strike="noStrike" spc="-100" dirty="0">
                <a:solidFill>
                  <a:srgbClr val="373737"/>
                </a:solidFill>
                <a:ea typeface="Pretendard Regular"/>
              </a:rPr>
              <a:t>위한</a:t>
            </a:r>
            <a:r>
              <a:rPr lang="en-US" sz="2100" b="0" i="0" u="none" strike="noStrike" spc="-100" dirty="0">
                <a:solidFill>
                  <a:srgbClr val="373737"/>
                </a:solidFill>
                <a:latin typeface="Pretendard Regular"/>
              </a:rPr>
              <a:t> </a:t>
            </a:r>
            <a:r>
              <a:rPr lang="ko-KR" sz="2100" b="0" i="0" u="none" strike="noStrike" spc="-100" dirty="0">
                <a:solidFill>
                  <a:srgbClr val="373737"/>
                </a:solidFill>
                <a:ea typeface="Pretendard Regular"/>
              </a:rPr>
              <a:t>연구</a:t>
            </a:r>
          </a:p>
          <a:p>
            <a:pPr marL="342900" lvl="0" indent="-342900" algn="l">
              <a:lnSpc>
                <a:spcPct val="124499"/>
              </a:lnSpc>
              <a:buClr>
                <a:srgbClr val="373737"/>
              </a:buClr>
              <a:buFont typeface="Arial"/>
              <a:buChar char="●"/>
            </a:pPr>
            <a:r>
              <a:rPr lang="en-US" sz="2100" b="0" i="0" u="none" strike="noStrike" spc="-100" dirty="0">
                <a:solidFill>
                  <a:srgbClr val="373737"/>
                </a:solidFill>
                <a:latin typeface="Pretendard Regular"/>
              </a:rPr>
              <a:t>LLM </a:t>
            </a:r>
            <a:r>
              <a:rPr lang="ko-KR" sz="2100" b="0" i="0" u="none" strike="noStrike" spc="-100" dirty="0">
                <a:solidFill>
                  <a:srgbClr val="373737"/>
                </a:solidFill>
                <a:ea typeface="Pretendard Regular"/>
              </a:rPr>
              <a:t>프롬프트</a:t>
            </a:r>
            <a:r>
              <a:rPr lang="en-US" sz="2100" b="0" i="0" u="none" strike="noStrike" spc="-100" dirty="0">
                <a:solidFill>
                  <a:srgbClr val="373737"/>
                </a:solidFill>
                <a:latin typeface="Pretendard Regular"/>
              </a:rPr>
              <a:t> </a:t>
            </a:r>
            <a:r>
              <a:rPr lang="ko-KR" sz="2100" b="0" i="0" u="none" strike="noStrike" spc="-100" dirty="0">
                <a:solidFill>
                  <a:srgbClr val="373737"/>
                </a:solidFill>
                <a:ea typeface="Pretendard Regular"/>
              </a:rPr>
              <a:t>튜닝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76200" y="4902200"/>
            <a:ext cx="36957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373737"/>
                </a:solidFill>
                <a:ea typeface="Pretendard SemiBold"/>
              </a:rPr>
              <a:t>이병호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50800" y="3975100"/>
            <a:ext cx="37592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300" b="0" i="0" u="none" strike="noStrike">
                <a:solidFill>
                  <a:srgbClr val="90A4A5"/>
                </a:solidFill>
                <a:latin typeface="paybooc ExtraBold"/>
              </a:rPr>
              <a:t>Information Retrieval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900" y="3505200"/>
            <a:ext cx="4559300" cy="5867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400" y="4660900"/>
            <a:ext cx="3721100" cy="8509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315200" y="5969000"/>
            <a:ext cx="3721100" cy="199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373737"/>
              </a:buClr>
              <a:buFont typeface="Arial"/>
              <a:buChar char="●"/>
            </a:pPr>
            <a:r>
              <a:rPr lang="en-US" sz="2100" b="0" i="0" u="none" strike="noStrike" spc="-100">
                <a:solidFill>
                  <a:srgbClr val="373737"/>
                </a:solidFill>
                <a:latin typeface="Pretendard Regular"/>
              </a:rPr>
              <a:t>Docling </a:t>
            </a:r>
            <a:r>
              <a:rPr lang="ko-KR" sz="2100" b="0" i="0" u="none" strike="noStrike" spc="-100">
                <a:solidFill>
                  <a:srgbClr val="373737"/>
                </a:solidFill>
                <a:ea typeface="Pretendard Regular"/>
              </a:rPr>
              <a:t>파이프라인</a:t>
            </a:r>
            <a:r>
              <a:rPr lang="en-US" sz="2100" b="0" i="0" u="none" strike="noStrike" spc="-100">
                <a:solidFill>
                  <a:srgbClr val="373737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73737"/>
                </a:solidFill>
                <a:ea typeface="Pretendard Regular"/>
              </a:rPr>
              <a:t>기반</a:t>
            </a:r>
            <a:r>
              <a:rPr lang="en-US" sz="2100" b="0" i="0" u="none" strike="noStrike" spc="-100">
                <a:solidFill>
                  <a:srgbClr val="373737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73737"/>
                </a:solidFill>
                <a:ea typeface="Pretendard Regular"/>
              </a:rPr>
              <a:t>파서</a:t>
            </a:r>
            <a:r>
              <a:rPr lang="en-US" sz="2100" b="0" i="0" u="none" strike="noStrike" spc="-100">
                <a:solidFill>
                  <a:srgbClr val="373737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73737"/>
                </a:solidFill>
                <a:ea typeface="Pretendard Regular"/>
              </a:rPr>
              <a:t>구현</a:t>
            </a:r>
          </a:p>
          <a:p>
            <a:pPr marL="342900" lvl="0" indent="-342900" algn="l">
              <a:lnSpc>
                <a:spcPct val="124499"/>
              </a:lnSpc>
              <a:buClr>
                <a:srgbClr val="373737"/>
              </a:buClr>
              <a:buFont typeface="Arial"/>
              <a:buChar char="●"/>
            </a:pPr>
            <a:r>
              <a:rPr lang="en-US" sz="2100" b="0" i="0" u="none" strike="noStrike" spc="-100">
                <a:solidFill>
                  <a:srgbClr val="373737"/>
                </a:solidFill>
                <a:latin typeface="Pretendard Regular"/>
              </a:rPr>
              <a:t>PDF </a:t>
            </a:r>
            <a:r>
              <a:rPr lang="ko-KR" sz="2100" b="0" i="0" u="none" strike="noStrike" spc="-100">
                <a:solidFill>
                  <a:srgbClr val="373737"/>
                </a:solidFill>
                <a:ea typeface="Pretendard Regular"/>
              </a:rPr>
              <a:t>문서</a:t>
            </a:r>
            <a:r>
              <a:rPr lang="en-US" sz="2100" b="0" i="0" u="none" strike="noStrike" spc="-100">
                <a:solidFill>
                  <a:srgbClr val="373737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73737"/>
                </a:solidFill>
                <a:ea typeface="Pretendard Regular"/>
              </a:rPr>
              <a:t>파싱</a:t>
            </a:r>
          </a:p>
          <a:p>
            <a:pPr marL="342900" lvl="0" indent="-342900" algn="l">
              <a:lnSpc>
                <a:spcPct val="124499"/>
              </a:lnSpc>
              <a:buClr>
                <a:srgbClr val="373737"/>
              </a:buClr>
              <a:buFont typeface="Arial"/>
              <a:buChar char="●"/>
            </a:pPr>
            <a:r>
              <a:rPr lang="ko-KR" sz="2100" b="0" i="0" u="none" strike="noStrike" spc="-100">
                <a:solidFill>
                  <a:srgbClr val="373737"/>
                </a:solidFill>
                <a:ea typeface="Pretendard Regular"/>
              </a:rPr>
              <a:t>데이터</a:t>
            </a:r>
            <a:r>
              <a:rPr lang="en-US" sz="2100" b="0" i="0" u="none" strike="noStrike" spc="-100">
                <a:solidFill>
                  <a:srgbClr val="373737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73737"/>
                </a:solidFill>
                <a:ea typeface="Pretendard Regular"/>
              </a:rPr>
              <a:t>정제</a:t>
            </a:r>
          </a:p>
          <a:p>
            <a:pPr marL="342900" lvl="0" indent="-342900" algn="l">
              <a:lnSpc>
                <a:spcPct val="124499"/>
              </a:lnSpc>
              <a:buClr>
                <a:srgbClr val="373737"/>
              </a:buClr>
              <a:buFont typeface="Arial"/>
              <a:buChar char="●"/>
            </a:pPr>
            <a:r>
              <a:rPr lang="ko-KR" sz="2100" b="0" i="0" u="none" strike="noStrike" spc="-100">
                <a:solidFill>
                  <a:srgbClr val="373737"/>
                </a:solidFill>
                <a:ea typeface="Pretendard Regular"/>
              </a:rPr>
              <a:t>임베딩</a:t>
            </a:r>
            <a:r>
              <a:rPr lang="en-US" sz="2100" b="0" i="0" u="none" strike="noStrike" spc="-100">
                <a:solidFill>
                  <a:srgbClr val="373737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73737"/>
                </a:solidFill>
                <a:ea typeface="Pretendard Regular"/>
              </a:rPr>
              <a:t>모델</a:t>
            </a:r>
            <a:r>
              <a:rPr lang="en-US" sz="2100" b="0" i="0" u="none" strike="noStrike" spc="-100">
                <a:solidFill>
                  <a:srgbClr val="373737"/>
                </a:solidFill>
                <a:latin typeface="Pretendard Regular"/>
              </a:rPr>
              <a:t> </a:t>
            </a:r>
            <a:r>
              <a:rPr lang="ko-KR" sz="2100" b="0" i="0" u="none" strike="noStrike" spc="-100">
                <a:solidFill>
                  <a:srgbClr val="373737"/>
                </a:solidFill>
                <a:ea typeface="Pretendard Regular"/>
              </a:rPr>
              <a:t>연구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277100" y="4864100"/>
            <a:ext cx="36957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373737"/>
                </a:solidFill>
                <a:ea typeface="Pretendard SemiBold"/>
              </a:rPr>
              <a:t>고동혁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353300" y="4000500"/>
            <a:ext cx="3479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300" b="0" i="0" u="none" strike="noStrike">
                <a:solidFill>
                  <a:srgbClr val="90A4A5"/>
                </a:solidFill>
                <a:latin typeface="paybooc ExtraBold"/>
              </a:rPr>
              <a:t>Documnet Parsing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665700" y="317500"/>
            <a:ext cx="241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altLang="ko-KR" sz="1600" b="0" i="0" u="none" strike="noStrike" dirty="0">
                <a:solidFill>
                  <a:srgbClr val="787878"/>
                </a:solidFill>
                <a:latin typeface="Pretendard Medium"/>
              </a:rPr>
              <a:t>12</a:t>
            </a:r>
            <a:endParaRPr lang="en-US" sz="1600" b="0" i="0" u="none" strike="noStrike" dirty="0">
              <a:solidFill>
                <a:srgbClr val="787878"/>
              </a:solidFill>
              <a:latin typeface="Pretendard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400" y="2374900"/>
            <a:ext cx="13373100" cy="1337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997700" y="4533900"/>
            <a:ext cx="44577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6500" b="0" i="0" u="none" strike="noStrike">
                <a:solidFill>
                  <a:srgbClr val="323232"/>
                </a:solidFill>
                <a:ea typeface="Pretendard SemiBold"/>
              </a:rPr>
              <a:t>감사합니다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030200" y="8534400"/>
            <a:ext cx="6337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2200" b="0" i="1" u="none" strike="noStrike" dirty="0">
                <a:solidFill>
                  <a:srgbClr val="323232"/>
                </a:solidFill>
                <a:latin typeface="Baskerville Old Face"/>
              </a:rPr>
              <a:t>TEAM : LLG</a:t>
            </a:r>
          </a:p>
          <a:p>
            <a:pPr lvl="0" algn="l">
              <a:lnSpc>
                <a:spcPct val="95449"/>
              </a:lnSpc>
            </a:pPr>
            <a:r>
              <a:rPr lang="ko-KR" sz="2200" b="0" i="1" u="none" strike="noStrike" dirty="0">
                <a:solidFill>
                  <a:srgbClr val="323232"/>
                </a:solidFill>
                <a:ea typeface="Baskerville Old Face"/>
              </a:rPr>
              <a:t>이현정</a:t>
            </a:r>
            <a:r>
              <a:rPr lang="en-US" sz="2200" b="0" i="1" u="none" strike="noStrike" dirty="0">
                <a:solidFill>
                  <a:srgbClr val="323232"/>
                </a:solidFill>
                <a:latin typeface="Baskerville Old Face"/>
              </a:rPr>
              <a:t> / </a:t>
            </a:r>
            <a:r>
              <a:rPr lang="ko-KR" altLang="ko-KR" sz="2200" b="0" i="1" u="none" strike="noStrike" dirty="0">
                <a:solidFill>
                  <a:srgbClr val="323232"/>
                </a:solidFill>
                <a:ea typeface="Baskerville Old Face"/>
              </a:rPr>
              <a:t>이병호 </a:t>
            </a:r>
            <a:r>
              <a:rPr lang="en-US" altLang="ko-KR" sz="2200" b="0" i="1" u="none" strike="noStrike" dirty="0">
                <a:solidFill>
                  <a:srgbClr val="323232"/>
                </a:solidFill>
                <a:latin typeface="Baskerville Old Face"/>
              </a:rPr>
              <a:t>/ </a:t>
            </a:r>
            <a:r>
              <a:rPr lang="ko-KR" sz="2200" b="0" i="1" u="none" strike="noStrike" dirty="0">
                <a:solidFill>
                  <a:srgbClr val="323232"/>
                </a:solidFill>
                <a:ea typeface="Baskerville Old Face"/>
              </a:rPr>
              <a:t>고동혁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1000" y="-6578600"/>
            <a:ext cx="13373100" cy="1337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46200" y="2717800"/>
            <a:ext cx="18542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6500" b="0" i="0" u="none" strike="noStrike">
                <a:solidFill>
                  <a:srgbClr val="323232"/>
                </a:solidFill>
                <a:ea typeface="Pretendard SemiBold"/>
              </a:rPr>
              <a:t>목차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46200" y="3924300"/>
            <a:ext cx="6337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2400" b="0" i="1" u="none" strike="noStrike">
                <a:solidFill>
                  <a:srgbClr val="323232"/>
                </a:solidFill>
                <a:latin typeface="Baskerville Old Face"/>
              </a:rPr>
              <a:t>Table of Contents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360900" y="368300"/>
            <a:ext cx="546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1600" b="0" i="0" u="none" strike="noStrike">
                <a:solidFill>
                  <a:srgbClr val="787878"/>
                </a:solidFill>
                <a:latin typeface="Pretendard Medium"/>
              </a:rPr>
              <a:t>1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7400" y="6616700"/>
            <a:ext cx="11176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6019800"/>
            <a:ext cx="381000" cy="381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19200" y="6019800"/>
            <a:ext cx="2540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2000" b="0" i="0" u="none" strike="noStrike">
                <a:solidFill>
                  <a:srgbClr val="FAFAFA"/>
                </a:solidFill>
                <a:latin typeface="Pretendard Bold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90700" y="5930900"/>
            <a:ext cx="50165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3200" b="0" i="0" u="none" strike="noStrike" dirty="0">
                <a:solidFill>
                  <a:srgbClr val="323232"/>
                </a:solidFill>
                <a:ea typeface="Pretendard Medium"/>
              </a:rPr>
              <a:t>국내외</a:t>
            </a:r>
            <a:r>
              <a:rPr lang="en-US" sz="3200" b="0" i="0" u="none" strike="noStrike" dirty="0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0" i="0" u="none" strike="noStrike" dirty="0">
                <a:solidFill>
                  <a:srgbClr val="323232"/>
                </a:solidFill>
                <a:ea typeface="Pretendard Medium"/>
              </a:rPr>
              <a:t>동향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7400" y="8356600"/>
            <a:ext cx="1117600" cy="38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7747000"/>
            <a:ext cx="381000" cy="381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219200" y="7759700"/>
            <a:ext cx="2540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2000" b="0" i="0" u="none" strike="noStrike">
                <a:solidFill>
                  <a:srgbClr val="FAFAFA"/>
                </a:solidFill>
                <a:latin typeface="Pretendard Bold"/>
              </a:rPr>
              <a:t>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90700" y="7658100"/>
            <a:ext cx="50165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3200" b="0" i="0" u="none" strike="noStrike">
                <a:solidFill>
                  <a:srgbClr val="323232"/>
                </a:solidFill>
                <a:ea typeface="Pretendard Medium"/>
              </a:rPr>
              <a:t>프로젝트</a:t>
            </a:r>
            <a:r>
              <a:rPr lang="en-US" sz="3200" b="0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323232"/>
                </a:solidFill>
                <a:ea typeface="Pretendard Medium"/>
              </a:rPr>
              <a:t>필요성</a:t>
            </a:r>
            <a:r>
              <a:rPr lang="en-US" sz="3200" b="0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323232"/>
                </a:solidFill>
                <a:ea typeface="Pretendard Medium"/>
              </a:rPr>
              <a:t>및</a:t>
            </a:r>
            <a:r>
              <a:rPr lang="en-US" sz="3200" b="0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323232"/>
                </a:solidFill>
                <a:ea typeface="Pretendard Medium"/>
              </a:rPr>
              <a:t>목표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299200" y="6616700"/>
            <a:ext cx="11176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00" y="6019800"/>
            <a:ext cx="381000" cy="3810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718300" y="6019800"/>
            <a:ext cx="2540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2000" b="0" i="0" u="none" strike="noStrike">
                <a:solidFill>
                  <a:srgbClr val="FAFAFA"/>
                </a:solidFill>
                <a:latin typeface="Pretendard Bold"/>
              </a:rPr>
              <a:t>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302500" y="5930900"/>
            <a:ext cx="50165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3200" b="0" i="0" u="none" strike="noStrike">
                <a:solidFill>
                  <a:srgbClr val="323232"/>
                </a:solidFill>
                <a:ea typeface="Pretendard Medium"/>
              </a:rPr>
              <a:t>주요기능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299200" y="8356600"/>
            <a:ext cx="1117600" cy="38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00" y="7747000"/>
            <a:ext cx="381000" cy="3810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6718300" y="7759700"/>
            <a:ext cx="2540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2000" b="0" i="0" u="none" strike="noStrike">
                <a:solidFill>
                  <a:srgbClr val="FAFAFA"/>
                </a:solidFill>
                <a:latin typeface="Pretendard Bold"/>
              </a:rPr>
              <a:t>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302500" y="7658100"/>
            <a:ext cx="50165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3200" b="0" i="0" u="none" strike="noStrike">
                <a:solidFill>
                  <a:srgbClr val="323232"/>
                </a:solidFill>
                <a:ea typeface="Pretendard Medium"/>
              </a:rPr>
              <a:t>기대</a:t>
            </a:r>
            <a:r>
              <a:rPr lang="en-US" sz="3200" b="0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323232"/>
                </a:solidFill>
                <a:ea typeface="Pretendard Medium"/>
              </a:rPr>
              <a:t>효과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798300" y="6616700"/>
            <a:ext cx="1117600" cy="38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6600" y="6019800"/>
            <a:ext cx="381000" cy="3810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2230100" y="6019800"/>
            <a:ext cx="2540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2000" b="0" i="0" u="none" strike="noStrike">
                <a:solidFill>
                  <a:srgbClr val="FAFAFA"/>
                </a:solidFill>
                <a:latin typeface="Pretendard Bold"/>
              </a:rPr>
              <a:t>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801600" y="5930900"/>
            <a:ext cx="50165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3200" b="0" i="0" u="none" strike="noStrike">
                <a:solidFill>
                  <a:srgbClr val="323232"/>
                </a:solidFill>
                <a:ea typeface="Pretendard Medium"/>
              </a:rPr>
              <a:t>추진</a:t>
            </a:r>
            <a:r>
              <a:rPr lang="en-US" sz="3200" b="0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323232"/>
                </a:solidFill>
                <a:ea typeface="Pretendard Medium"/>
              </a:rPr>
              <a:t>전략과</a:t>
            </a:r>
            <a:r>
              <a:rPr lang="en-US" sz="3200" b="0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323232"/>
                </a:solidFill>
                <a:ea typeface="Pretendard Medium"/>
              </a:rPr>
              <a:t>수행</a:t>
            </a:r>
            <a:r>
              <a:rPr lang="en-US" sz="3200" b="0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323232"/>
                </a:solidFill>
                <a:ea typeface="Pretendard Medium"/>
              </a:rPr>
              <a:t>방법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798300" y="8356600"/>
            <a:ext cx="1117600" cy="38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6600" y="7747000"/>
            <a:ext cx="381000" cy="3810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2230100" y="7759700"/>
            <a:ext cx="2540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2000" b="0" i="0" u="none" strike="noStrike">
                <a:solidFill>
                  <a:srgbClr val="FAFAFA"/>
                </a:solidFill>
                <a:latin typeface="Pretendard Bold"/>
              </a:rPr>
              <a:t>6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801600" y="7658100"/>
            <a:ext cx="50165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3200" b="0" i="0" u="none" strike="noStrike">
                <a:solidFill>
                  <a:srgbClr val="323232"/>
                </a:solidFill>
                <a:ea typeface="Pretendard Medium"/>
              </a:rPr>
              <a:t>역할</a:t>
            </a:r>
            <a:r>
              <a:rPr lang="en-US" sz="3200" b="0" i="0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323232"/>
                </a:solidFill>
                <a:ea typeface="Pretendard Medium"/>
              </a:rPr>
              <a:t>분담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03700" y="-673100"/>
            <a:ext cx="13373100" cy="1337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46200" y="1308100"/>
            <a:ext cx="44577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6500" b="0" i="0" u="none" strike="noStrike">
                <a:solidFill>
                  <a:srgbClr val="323232"/>
                </a:solidFill>
                <a:ea typeface="Pretendard SemiBold"/>
              </a:rPr>
              <a:t>국내외</a:t>
            </a:r>
            <a:r>
              <a:rPr lang="en-US" sz="6500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0" i="0" u="none" strike="noStrike">
                <a:solidFill>
                  <a:srgbClr val="323232"/>
                </a:solidFill>
                <a:ea typeface="Pretendard SemiBold"/>
              </a:rPr>
              <a:t>동향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5600" y="9728200"/>
            <a:ext cx="12484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1800" b="0" i="1" u="none" strike="noStrike">
                <a:solidFill>
                  <a:srgbClr val="323232"/>
                </a:solidFill>
                <a:ea typeface="Pretendard Thin"/>
              </a:rPr>
              <a:t>출처</a:t>
            </a:r>
            <a:r>
              <a:rPr lang="en-US" sz="1800" b="0" i="1" u="none" strike="noStrike">
                <a:solidFill>
                  <a:srgbClr val="323232"/>
                </a:solidFill>
                <a:latin typeface="Pretendard Thin"/>
              </a:rPr>
              <a:t>: “The best Large Language Models (LLMs) of 2024” By Grant Hickey, July 5, 2024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360900" y="368300"/>
            <a:ext cx="546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1600" b="0" i="0" u="none" strike="noStrike">
                <a:solidFill>
                  <a:srgbClr val="787878"/>
                </a:solidFill>
                <a:latin typeface="Pretendard Medium"/>
              </a:rPr>
              <a:t>2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2844800"/>
            <a:ext cx="12026900" cy="63373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095296E6-E284-BB14-5223-F1BE46E64922}"/>
              </a:ext>
            </a:extLst>
          </p:cNvPr>
          <p:cNvGrpSpPr/>
          <p:nvPr/>
        </p:nvGrpSpPr>
        <p:grpSpPr>
          <a:xfrm>
            <a:off x="4157229" y="2142540"/>
            <a:ext cx="10024342" cy="6001920"/>
            <a:chOff x="4157229" y="2142540"/>
            <a:chExt cx="10024342" cy="600192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CF7EDC3-4B17-777D-BDA4-B278DE754E35}"/>
                </a:ext>
              </a:extLst>
            </p:cNvPr>
            <p:cNvGrpSpPr/>
            <p:nvPr/>
          </p:nvGrpSpPr>
          <p:grpSpPr>
            <a:xfrm>
              <a:off x="4157229" y="2142540"/>
              <a:ext cx="10024342" cy="6001920"/>
              <a:chOff x="4157229" y="2142540"/>
              <a:chExt cx="10024342" cy="6001920"/>
            </a:xfrm>
          </p:grpSpPr>
          <p:sp>
            <p:nvSpPr>
              <p:cNvPr id="14" name="구름 모양 설명선[C] 13">
                <a:extLst>
                  <a:ext uri="{FF2B5EF4-FFF2-40B4-BE49-F238E27FC236}">
                    <a16:creationId xmlns:a16="http://schemas.microsoft.com/office/drawing/2014/main" id="{E3303C60-F48F-FE33-B2DA-B9F8D9927104}"/>
                  </a:ext>
                </a:extLst>
              </p:cNvPr>
              <p:cNvSpPr/>
              <p:nvPr/>
            </p:nvSpPr>
            <p:spPr>
              <a:xfrm>
                <a:off x="4157229" y="2142540"/>
                <a:ext cx="10024342" cy="6001920"/>
              </a:xfrm>
              <a:prstGeom prst="cloudCallou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455AA88C-9065-0EDF-CBCF-7DDA5FD4C7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77150" y="3651250"/>
                <a:ext cx="2984500" cy="2984500"/>
              </a:xfrm>
              <a:prstGeom prst="rect">
                <a:avLst/>
              </a:prstGeom>
            </p:spPr>
          </p:pic>
          <p:sp>
            <p:nvSpPr>
              <p:cNvPr id="13" name="곱하기 12">
                <a:extLst>
                  <a:ext uri="{FF2B5EF4-FFF2-40B4-BE49-F238E27FC236}">
                    <a16:creationId xmlns:a16="http://schemas.microsoft.com/office/drawing/2014/main" id="{EBBDD66F-CB29-C841-A1D5-A291626C321B}"/>
                  </a:ext>
                </a:extLst>
              </p:cNvPr>
              <p:cNvSpPr/>
              <p:nvPr/>
            </p:nvSpPr>
            <p:spPr>
              <a:xfrm>
                <a:off x="9567946" y="2479675"/>
                <a:ext cx="3035300" cy="2990850"/>
              </a:xfrm>
              <a:prstGeom prst="mathMultiply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2D7EA6E-C3E9-CF8D-66A4-9F8F1A285937}"/>
                </a:ext>
              </a:extLst>
            </p:cNvPr>
            <p:cNvSpPr txBox="1"/>
            <p:nvPr/>
          </p:nvSpPr>
          <p:spPr>
            <a:xfrm>
              <a:off x="5719884" y="6186726"/>
              <a:ext cx="6899032" cy="8617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ko-KR" altLang="en-US" sz="5000" spc="600" dirty="0">
                  <a:ln w="34925">
                    <a:noFill/>
                  </a:ln>
                  <a:solidFill>
                    <a:schemeClr val="accent2">
                      <a:lumMod val="50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환각</a:t>
              </a:r>
              <a:r>
                <a:rPr kumimoji="1" lang="en-US" altLang="ko-KR" sz="5000" spc="600" dirty="0">
                  <a:ln w="34925">
                    <a:solidFill>
                      <a:schemeClr val="tx1"/>
                    </a:solidFill>
                  </a:ln>
                  <a:solidFill>
                    <a:schemeClr val="accent2">
                      <a:lumMod val="50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(</a:t>
              </a:r>
              <a:r>
                <a:rPr kumimoji="1" lang="en-US" altLang="ko-KR" sz="5000" spc="600" dirty="0">
                  <a:ln w="34925">
                    <a:noFill/>
                  </a:ln>
                  <a:solidFill>
                    <a:schemeClr val="accent2">
                      <a:lumMod val="50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Hallucination</a:t>
              </a:r>
              <a:r>
                <a:rPr kumimoji="1" lang="en-US" altLang="ko-KR" sz="5000" spc="600" dirty="0">
                  <a:ln w="34925">
                    <a:solidFill>
                      <a:schemeClr val="tx1"/>
                    </a:solidFill>
                  </a:ln>
                  <a:solidFill>
                    <a:schemeClr val="accent2">
                      <a:lumMod val="50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)</a:t>
              </a:r>
              <a:endParaRPr kumimoji="1" lang="ko-KR" altLang="en-US" sz="5000" spc="600" dirty="0">
                <a:ln w="34925">
                  <a:solidFill>
                    <a:schemeClr val="tx1"/>
                  </a:solidFill>
                </a:ln>
                <a:solidFill>
                  <a:schemeClr val="accent2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318500" y="-1549400"/>
            <a:ext cx="13373100" cy="133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" y="3136900"/>
            <a:ext cx="9740900" cy="6337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46200" y="1308100"/>
            <a:ext cx="44577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6500" b="0" i="0" u="none" strike="noStrike">
                <a:solidFill>
                  <a:srgbClr val="323232"/>
                </a:solidFill>
                <a:ea typeface="Pretendard SemiBold"/>
              </a:rPr>
              <a:t>국내외</a:t>
            </a:r>
            <a:r>
              <a:rPr lang="en-US" sz="6500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0" i="0" u="none" strike="noStrike">
                <a:solidFill>
                  <a:srgbClr val="323232"/>
                </a:solidFill>
                <a:ea typeface="Pretendard SemiBold"/>
              </a:rPr>
              <a:t>동향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73100" y="9766300"/>
            <a:ext cx="63246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1800" b="0" i="1" u="none" strike="noStrike" dirty="0">
                <a:solidFill>
                  <a:srgbClr val="323232"/>
                </a:solidFill>
                <a:ea typeface="Pretendard Thin"/>
              </a:rPr>
              <a:t>출처</a:t>
            </a:r>
            <a:r>
              <a:rPr lang="en-US" sz="1800" b="0" i="1" u="none" strike="noStrike" dirty="0">
                <a:solidFill>
                  <a:srgbClr val="323232"/>
                </a:solidFill>
                <a:latin typeface="Pretendard Thin"/>
              </a:rPr>
              <a:t>: AHHA Labs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360900" y="368300"/>
            <a:ext cx="546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1600" b="0" i="0" u="none" strike="noStrike">
                <a:solidFill>
                  <a:srgbClr val="787878"/>
                </a:solidFill>
                <a:latin typeface="Pretendard Medium"/>
              </a:rPr>
              <a:t>3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8900" y="2730500"/>
            <a:ext cx="7620000" cy="190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8900" y="2730500"/>
            <a:ext cx="101600" cy="1905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604500" y="3848100"/>
            <a:ext cx="69342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323232"/>
                </a:solidFill>
                <a:ea typeface="Pretendard Regular"/>
              </a:rPr>
              <a:t>사용자의</a:t>
            </a:r>
            <a:r>
              <a:rPr lang="en-US" sz="1800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323232"/>
                </a:solidFill>
                <a:ea typeface="Pretendard Regular"/>
              </a:rPr>
              <a:t>질문이나</a:t>
            </a:r>
            <a:r>
              <a:rPr lang="en-US" sz="1800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323232"/>
                </a:solidFill>
                <a:ea typeface="Pretendard Regular"/>
              </a:rPr>
              <a:t>입력에</a:t>
            </a:r>
            <a:r>
              <a:rPr lang="en-US" sz="1800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323232"/>
                </a:solidFill>
                <a:ea typeface="Pretendard Regular"/>
              </a:rPr>
              <a:t>대해</a:t>
            </a:r>
            <a:r>
              <a:rPr lang="en-US" sz="1800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323232"/>
                </a:solidFill>
                <a:ea typeface="Pretendard Regular"/>
              </a:rPr>
              <a:t>외부</a:t>
            </a:r>
            <a:r>
              <a:rPr lang="en-US" sz="1800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323232"/>
                </a:solidFill>
                <a:ea typeface="Pretendard Regular"/>
              </a:rPr>
              <a:t>지식</a:t>
            </a:r>
            <a:r>
              <a:rPr lang="en-US" sz="1800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323232"/>
                </a:solidFill>
                <a:ea typeface="Pretendard Regular"/>
              </a:rPr>
              <a:t>소스에서</a:t>
            </a:r>
            <a:r>
              <a:rPr lang="en-US" sz="1800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323232"/>
                </a:solidFill>
                <a:ea typeface="Pretendard Regular"/>
              </a:rPr>
              <a:t>관련</a:t>
            </a:r>
            <a:r>
              <a:rPr lang="en-US" sz="1800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323232"/>
                </a:solidFill>
                <a:ea typeface="Pretendard Regular"/>
              </a:rPr>
              <a:t>정보를</a:t>
            </a:r>
            <a:r>
              <a:rPr lang="en-US" sz="1800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323232"/>
                </a:solidFill>
                <a:ea typeface="Pretendard Regular"/>
              </a:rPr>
              <a:t>검색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604500" y="2971800"/>
            <a:ext cx="4051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323232"/>
                </a:solidFill>
                <a:latin typeface="Pretendard Bold"/>
              </a:rPr>
              <a:t>1.Retrieval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8900" y="5143500"/>
            <a:ext cx="7620000" cy="1905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8900" y="5143500"/>
            <a:ext cx="101600" cy="1905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604500" y="6248400"/>
            <a:ext cx="69342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323232"/>
                </a:solidFill>
                <a:ea typeface="Pretendard Regular"/>
              </a:rPr>
              <a:t>검색된</a:t>
            </a:r>
            <a:r>
              <a:rPr lang="en-US" sz="1800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323232"/>
                </a:solidFill>
                <a:ea typeface="Pretendard Regular"/>
              </a:rPr>
              <a:t>정보를</a:t>
            </a:r>
            <a:r>
              <a:rPr lang="en-US" sz="1800" b="0" i="0" u="none" strike="noStrike">
                <a:solidFill>
                  <a:srgbClr val="323232"/>
                </a:solidFill>
                <a:latin typeface="Pretendard Regular"/>
              </a:rPr>
              <a:t> LLM</a:t>
            </a:r>
            <a:r>
              <a:rPr lang="ko-KR" sz="1800" b="0" i="0" u="none" strike="noStrike">
                <a:solidFill>
                  <a:srgbClr val="323232"/>
                </a:solidFill>
                <a:ea typeface="Pretendard Regular"/>
              </a:rPr>
              <a:t>의</a:t>
            </a:r>
            <a:r>
              <a:rPr lang="en-US" sz="1800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323232"/>
                </a:solidFill>
                <a:ea typeface="Pretendard Regular"/>
              </a:rPr>
              <a:t>입력에</a:t>
            </a:r>
            <a:r>
              <a:rPr lang="en-US" sz="1800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323232"/>
                </a:solidFill>
                <a:ea typeface="Pretendard Regular"/>
              </a:rPr>
              <a:t>추가하여</a:t>
            </a:r>
            <a:r>
              <a:rPr lang="en-US" sz="1800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323232"/>
                </a:solidFill>
                <a:ea typeface="Pretendard Regular"/>
              </a:rPr>
              <a:t>컨텍스트를</a:t>
            </a:r>
            <a:r>
              <a:rPr lang="en-US" sz="1800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323232"/>
                </a:solidFill>
                <a:ea typeface="Pretendard Regular"/>
              </a:rPr>
              <a:t>풍부하게</a:t>
            </a:r>
            <a:r>
              <a:rPr lang="en-US" sz="1800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323232"/>
                </a:solidFill>
                <a:ea typeface="Pretendard Regular"/>
              </a:rPr>
              <a:t>만듦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604500" y="5384800"/>
            <a:ext cx="4051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323232"/>
                </a:solidFill>
                <a:latin typeface="Pretendard Bold"/>
              </a:rPr>
              <a:t>2.Augmentation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8900" y="7543800"/>
            <a:ext cx="7620000" cy="1905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8900" y="7543800"/>
            <a:ext cx="101600" cy="19050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604500" y="8648700"/>
            <a:ext cx="69342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323232"/>
                </a:solidFill>
                <a:ea typeface="Pretendard Regular"/>
              </a:rPr>
              <a:t>보강된</a:t>
            </a:r>
            <a:r>
              <a:rPr lang="en-US" sz="1800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323232"/>
                </a:solidFill>
                <a:ea typeface="Pretendard Regular"/>
              </a:rPr>
              <a:t>정보를</a:t>
            </a:r>
            <a:r>
              <a:rPr lang="en-US" sz="1800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323232"/>
                </a:solidFill>
                <a:ea typeface="Pretendard Regular"/>
              </a:rPr>
              <a:t>바탕으로</a:t>
            </a:r>
            <a:r>
              <a:rPr lang="en-US" sz="1800" b="0" i="0" u="none" strike="noStrike">
                <a:solidFill>
                  <a:srgbClr val="323232"/>
                </a:solidFill>
                <a:latin typeface="Pretendard Regular"/>
              </a:rPr>
              <a:t> LLM</a:t>
            </a:r>
            <a:r>
              <a:rPr lang="ko-KR" sz="1800" b="0" i="0" u="none" strike="noStrike">
                <a:solidFill>
                  <a:srgbClr val="323232"/>
                </a:solidFill>
                <a:ea typeface="Pretendard Regular"/>
              </a:rPr>
              <a:t>이</a:t>
            </a:r>
            <a:r>
              <a:rPr lang="en-US" sz="1800" b="0" i="0" u="none" strike="noStrike">
                <a:solidFill>
                  <a:srgbClr val="323232"/>
                </a:solidFill>
                <a:latin typeface="Pretendard Regular"/>
              </a:rPr>
              <a:t>  </a:t>
            </a:r>
            <a:r>
              <a:rPr lang="ko-KR" sz="1800" b="0" i="0" u="none" strike="noStrike">
                <a:solidFill>
                  <a:srgbClr val="323232"/>
                </a:solidFill>
                <a:ea typeface="Pretendard Regular"/>
              </a:rPr>
              <a:t>더</a:t>
            </a:r>
            <a:r>
              <a:rPr lang="en-US" sz="1800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323232"/>
                </a:solidFill>
                <a:ea typeface="Pretendard Regular"/>
              </a:rPr>
              <a:t>정확하고</a:t>
            </a:r>
            <a:r>
              <a:rPr lang="en-US" sz="1800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323232"/>
                </a:solidFill>
                <a:ea typeface="Pretendard Regular"/>
              </a:rPr>
              <a:t>신뢰할</a:t>
            </a:r>
            <a:r>
              <a:rPr lang="en-US" sz="1800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323232"/>
                </a:solidFill>
                <a:ea typeface="Pretendard Regular"/>
              </a:rPr>
              <a:t>수</a:t>
            </a:r>
            <a:r>
              <a:rPr lang="en-US" sz="1800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323232"/>
                </a:solidFill>
                <a:ea typeface="Pretendard Regular"/>
              </a:rPr>
              <a:t>있는</a:t>
            </a:r>
            <a:r>
              <a:rPr lang="en-US" sz="1800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323232"/>
                </a:solidFill>
                <a:ea typeface="Pretendard Regular"/>
              </a:rPr>
              <a:t>응답을</a:t>
            </a:r>
            <a:r>
              <a:rPr lang="en-US" sz="1800" b="0" i="0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323232"/>
                </a:solidFill>
                <a:ea typeface="Pretendard Regular"/>
              </a:rPr>
              <a:t>생성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604500" y="7772400"/>
            <a:ext cx="4051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323232"/>
                </a:solidFill>
                <a:latin typeface="Pretendard Bold"/>
              </a:rPr>
              <a:t>3.Generation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-2222500" y="2514600"/>
            <a:ext cx="14084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RAG (Retrieval-Augmented Generation)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345580" y="-1543050"/>
            <a:ext cx="13373100" cy="13373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46200" y="1308100"/>
            <a:ext cx="84074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6500" b="0" i="0" u="none" strike="noStrike" dirty="0">
                <a:solidFill>
                  <a:srgbClr val="323232"/>
                </a:solidFill>
                <a:ea typeface="Pretendard SemiBold"/>
              </a:rPr>
              <a:t>프로젝트</a:t>
            </a:r>
            <a:r>
              <a:rPr lang="en-US" sz="6500" b="0" i="0" u="none" strike="noStrike" dirty="0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0" i="0" u="none" strike="noStrike" dirty="0">
                <a:solidFill>
                  <a:srgbClr val="323232"/>
                </a:solidFill>
                <a:ea typeface="Pretendard SemiBold"/>
              </a:rPr>
              <a:t>필요성</a:t>
            </a:r>
            <a:r>
              <a:rPr lang="en-US" sz="6500" b="0" i="0" u="none" strike="noStrike" dirty="0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0" i="0" u="none" strike="noStrike" dirty="0">
                <a:solidFill>
                  <a:srgbClr val="323232"/>
                </a:solidFill>
                <a:ea typeface="Pretendard SemiBold"/>
              </a:rPr>
              <a:t>및</a:t>
            </a:r>
            <a:r>
              <a:rPr lang="en-US" sz="6500" b="0" i="0" u="none" strike="noStrike" dirty="0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0" i="0" u="none" strike="noStrike" dirty="0">
                <a:solidFill>
                  <a:srgbClr val="323232"/>
                </a:solidFill>
                <a:ea typeface="Pretendard SemiBold"/>
              </a:rPr>
              <a:t>목표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716500" y="342900"/>
            <a:ext cx="190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1600" b="0" i="0" u="none" strike="noStrike">
                <a:solidFill>
                  <a:srgbClr val="787878"/>
                </a:solidFill>
                <a:latin typeface="Pretendard Medium"/>
              </a:rPr>
              <a:t>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06500" y="2514600"/>
            <a:ext cx="147955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3000" dirty="0">
                <a:solidFill>
                  <a:srgbClr val="000000"/>
                </a:solidFill>
                <a:latin typeface="Pretendard Medium"/>
                <a:ea typeface="Pretendard Medium"/>
              </a:rPr>
              <a:t>PDF</a:t>
            </a:r>
            <a:r>
              <a:rPr lang="ko-KR" altLang="en-US" sz="3000" dirty="0">
                <a:solidFill>
                  <a:srgbClr val="000000"/>
                </a:solidFill>
                <a:latin typeface="Pretendard Medium"/>
                <a:ea typeface="Pretendard Medium"/>
              </a:rPr>
              <a:t>는 각 요소 간의 관계를</a:t>
            </a:r>
            <a:r>
              <a:rPr lang="ko-KR" altLang="en-US" sz="3000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</a:rPr>
              <a:t> </a:t>
            </a:r>
            <a:r>
              <a:rPr lang="en-US" altLang="ko-KR" sz="3000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</a:rPr>
              <a:t>LLM</a:t>
            </a:r>
            <a:r>
              <a:rPr lang="ko-KR" altLang="en-US" sz="3000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</a:rPr>
              <a:t>이 인식하기 어려움 </a:t>
            </a:r>
            <a:endParaRPr lang="ko-KR" sz="30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DFF07C8-AAE0-0E3B-E6D8-848D980079D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838"/>
          <a:stretch/>
        </p:blipFill>
        <p:spPr>
          <a:xfrm>
            <a:off x="758108" y="3810215"/>
            <a:ext cx="5022636" cy="35945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8F968C1-E73D-F49E-746B-305C9A9594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0" y="3810215"/>
            <a:ext cx="4670251" cy="51553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CDD6A29-EDD6-C27D-2553-B24077E1BD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67207" y="3810215"/>
            <a:ext cx="6745483" cy="49451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3E529E-4ED7-C9C4-FBD5-BBDD185B83EA}"/>
              </a:ext>
            </a:extLst>
          </p:cNvPr>
          <p:cNvSpPr txBox="1"/>
          <p:nvPr/>
        </p:nvSpPr>
        <p:spPr>
          <a:xfrm>
            <a:off x="758108" y="9550038"/>
            <a:ext cx="13315950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5449"/>
              </a:lnSpc>
            </a:pPr>
            <a:r>
              <a:rPr lang="ko-KR" altLang="ko-KR" sz="1800" b="0" i="1" u="none" strike="noStrike" dirty="0">
                <a:solidFill>
                  <a:srgbClr val="323232"/>
                </a:solidFill>
                <a:ea typeface="Pretendard Thin"/>
              </a:rPr>
              <a:t>출처</a:t>
            </a:r>
            <a:r>
              <a:rPr lang="en-US" altLang="ko-KR" sz="1800" b="0" i="1" u="none" strike="noStrike" dirty="0">
                <a:solidFill>
                  <a:srgbClr val="323232"/>
                </a:solidFill>
                <a:latin typeface="Pretendard Thin"/>
              </a:rPr>
              <a:t>: </a:t>
            </a:r>
            <a:r>
              <a:rPr lang="en-US" altLang="ko-KR" i="1" dirty="0">
                <a:solidFill>
                  <a:srgbClr val="323232"/>
                </a:solidFill>
                <a:latin typeface="Pretendard Thin"/>
              </a:rPr>
              <a:t>1)</a:t>
            </a:r>
            <a:r>
              <a:rPr lang="ko-KR" altLang="en-US" i="1" dirty="0">
                <a:solidFill>
                  <a:srgbClr val="323232"/>
                </a:solidFill>
                <a:latin typeface="Pretendard Thin"/>
              </a:rPr>
              <a:t>학교 홈페이지 </a:t>
            </a:r>
            <a:r>
              <a:rPr lang="en-US" altLang="ko-KR" i="1" dirty="0">
                <a:solidFill>
                  <a:srgbClr val="323232"/>
                </a:solidFill>
                <a:latin typeface="Pretendard Thin"/>
              </a:rPr>
              <a:t>2)</a:t>
            </a:r>
            <a:r>
              <a:rPr lang="ko-KR" altLang="en-US" i="1" dirty="0">
                <a:solidFill>
                  <a:srgbClr val="323232"/>
                </a:solidFill>
                <a:latin typeface="Pretendard Thin"/>
              </a:rPr>
              <a:t> 한국항공우주연구원 </a:t>
            </a:r>
            <a:r>
              <a:rPr lang="en-US" altLang="ko-KR" i="1" dirty="0">
                <a:solidFill>
                  <a:srgbClr val="323232"/>
                </a:solidFill>
                <a:latin typeface="Pretendard Thin"/>
              </a:rPr>
              <a:t>3)</a:t>
            </a:r>
            <a:r>
              <a:rPr lang="ko-KR" altLang="en-US" i="1" dirty="0">
                <a:solidFill>
                  <a:srgbClr val="323232"/>
                </a:solidFill>
                <a:latin typeface="Pretendard Thin"/>
              </a:rPr>
              <a:t> 전자공시시스템</a:t>
            </a:r>
            <a:endParaRPr lang="en-US" altLang="ko-KR" sz="1800" b="0" i="1" u="none" strike="noStrike" dirty="0">
              <a:solidFill>
                <a:srgbClr val="323232"/>
              </a:solidFill>
              <a:latin typeface="Pretendard Thin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92E020D-E2A7-401F-FB86-37227C7A556E}"/>
              </a:ext>
            </a:extLst>
          </p:cNvPr>
          <p:cNvGrpSpPr/>
          <p:nvPr/>
        </p:nvGrpSpPr>
        <p:grpSpPr>
          <a:xfrm>
            <a:off x="3467100" y="2289835"/>
            <a:ext cx="11353800" cy="5707330"/>
            <a:chOff x="3467100" y="2753809"/>
            <a:chExt cx="11353800" cy="5707330"/>
          </a:xfrm>
        </p:grpSpPr>
        <p:sp>
          <p:nvSpPr>
            <p:cNvPr id="14" name="모서리가 둥근 사각형 설명선[R] 13">
              <a:extLst>
                <a:ext uri="{FF2B5EF4-FFF2-40B4-BE49-F238E27FC236}">
                  <a16:creationId xmlns:a16="http://schemas.microsoft.com/office/drawing/2014/main" id="{0C540F4B-A0FB-0E2B-FF0F-8BECF314EF6E}"/>
                </a:ext>
              </a:extLst>
            </p:cNvPr>
            <p:cNvSpPr/>
            <p:nvPr/>
          </p:nvSpPr>
          <p:spPr>
            <a:xfrm>
              <a:off x="3467100" y="2753809"/>
              <a:ext cx="11353800" cy="5707330"/>
            </a:xfrm>
            <a:prstGeom prst="wedgeRoundRectCallout">
              <a:avLst/>
            </a:prstGeom>
            <a:solidFill>
              <a:srgbClr val="FDF9EA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D16B8D14-107A-81FA-96C5-D16B6FC06B34}"/>
                </a:ext>
              </a:extLst>
            </p:cNvPr>
            <p:cNvSpPr txBox="1"/>
            <p:nvPr/>
          </p:nvSpPr>
          <p:spPr>
            <a:xfrm>
              <a:off x="4572000" y="4820922"/>
              <a:ext cx="9144000" cy="14022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  <a:buClr>
                  <a:srgbClr val="000000"/>
                </a:buClr>
              </a:pPr>
              <a:r>
                <a:rPr lang="ko-KR" altLang="en-US" sz="3000" dirty="0">
                  <a:solidFill>
                    <a:srgbClr val="000000"/>
                  </a:solidFill>
                  <a:latin typeface="Pretendard Medium"/>
                  <a:ea typeface="Pretendard Medium"/>
                </a:rPr>
                <a:t>다양한 도메인에서 활용가능한</a:t>
              </a:r>
              <a:endParaRPr lang="en-US" altLang="ko-KR" sz="3000" dirty="0">
                <a:solidFill>
                  <a:srgbClr val="000000"/>
                </a:solidFill>
                <a:latin typeface="Pretendard Medium"/>
                <a:ea typeface="Pretendard Medium"/>
              </a:endParaRPr>
            </a:p>
            <a:p>
              <a:pPr lvl="0" algn="l">
                <a:lnSpc>
                  <a:spcPct val="116199"/>
                </a:lnSpc>
                <a:buClr>
                  <a:srgbClr val="000000"/>
                </a:buClr>
              </a:pPr>
              <a:endParaRPr lang="en-US" altLang="ko-KR" sz="3000" dirty="0">
                <a:solidFill>
                  <a:srgbClr val="000000"/>
                </a:solidFill>
                <a:latin typeface="Pretendard Medium"/>
                <a:ea typeface="Pretendard Medium"/>
              </a:endParaRPr>
            </a:p>
            <a:p>
              <a:pPr lvl="0" algn="l">
                <a:lnSpc>
                  <a:spcPct val="116199"/>
                </a:lnSpc>
                <a:buClr>
                  <a:srgbClr val="000000"/>
                </a:buClr>
              </a:pPr>
              <a:r>
                <a:rPr lang="en-US" altLang="ko-KR" sz="4000" dirty="0">
                  <a:solidFill>
                    <a:srgbClr val="000000"/>
                  </a:solidFill>
                  <a:latin typeface="Pretendard Medium"/>
                  <a:ea typeface="Pretendard Medium"/>
                </a:rPr>
                <a:t>PDF</a:t>
              </a:r>
              <a:r>
                <a:rPr lang="ko-KR" altLang="en-US" sz="4000" dirty="0">
                  <a:solidFill>
                    <a:srgbClr val="000000"/>
                  </a:solidFill>
                  <a:latin typeface="Pretendard Medium"/>
                  <a:ea typeface="Pretendard Medium"/>
                </a:rPr>
                <a:t> 문서 파싱 기반 </a:t>
              </a:r>
              <a:r>
                <a:rPr lang="en-US" altLang="ko-KR" sz="4000" dirty="0">
                  <a:solidFill>
                    <a:srgbClr val="000000"/>
                  </a:solidFill>
                  <a:latin typeface="Pretendard Medium"/>
                  <a:ea typeface="Pretendard Medium"/>
                </a:rPr>
                <a:t>RAG</a:t>
              </a:r>
              <a:r>
                <a:rPr lang="ko-KR" altLang="en-US" sz="4000" dirty="0">
                  <a:solidFill>
                    <a:srgbClr val="000000"/>
                  </a:solidFill>
                  <a:latin typeface="Pretendard Medium"/>
                  <a:ea typeface="Pretendard Medium"/>
                </a:rPr>
                <a:t> 파이프라인</a:t>
              </a:r>
              <a:endParaRPr lang="en-US" altLang="ko-KR" sz="4000" dirty="0">
                <a:solidFill>
                  <a:srgbClr val="000000"/>
                </a:solidFill>
                <a:latin typeface="Pretendard Medium"/>
                <a:ea typeface="Pretendard Medium"/>
              </a:endParaRPr>
            </a:p>
            <a:p>
              <a:pPr lvl="0" algn="l">
                <a:lnSpc>
                  <a:spcPct val="116199"/>
                </a:lnSpc>
                <a:buClr>
                  <a:srgbClr val="000000"/>
                </a:buClr>
              </a:pPr>
              <a:endParaRPr lang="ko-KR" sz="3000" b="0" i="0" u="none" strike="noStrike" dirty="0">
                <a:solidFill>
                  <a:srgbClr val="000000"/>
                </a:solidFill>
                <a:ea typeface="Pretendard Medium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318500" y="-1549400"/>
            <a:ext cx="13373100" cy="13373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46200" y="1308100"/>
            <a:ext cx="84074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6500" b="0" i="0" u="none" strike="noStrike">
                <a:solidFill>
                  <a:srgbClr val="323232"/>
                </a:solidFill>
                <a:ea typeface="Pretendard SemiBold"/>
              </a:rPr>
              <a:t>주요</a:t>
            </a:r>
            <a:r>
              <a:rPr lang="en-US" sz="6500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0" i="0" u="none" strike="noStrike">
                <a:solidFill>
                  <a:srgbClr val="323232"/>
                </a:solidFill>
                <a:ea typeface="Pretendard SemiBold"/>
              </a:rPr>
              <a:t>기능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716500" y="342900"/>
            <a:ext cx="190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1600" b="0" i="0" u="none" strike="noStrike">
                <a:solidFill>
                  <a:srgbClr val="787878"/>
                </a:solidFill>
                <a:latin typeface="Pretendard Medium"/>
              </a:rPr>
              <a:t>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06500" y="2514600"/>
            <a:ext cx="140843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200" b="0" i="0" u="none" strike="noStrike" dirty="0">
                <a:solidFill>
                  <a:srgbClr val="000000"/>
                </a:solidFill>
                <a:latin typeface="Pretendard Medium"/>
              </a:rPr>
              <a:t>1.</a:t>
            </a:r>
            <a:r>
              <a:rPr lang="ko-KR" altLang="en-US" sz="32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Medium"/>
              </a:rPr>
              <a:t>텍스트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Medium"/>
              </a:rPr>
              <a:t>이미지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Medium"/>
              </a:rPr>
              <a:t>표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Medium"/>
              </a:rPr>
              <a:t>등의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Medium"/>
              </a:rPr>
              <a:t>데이터를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Medium"/>
              </a:rPr>
              <a:t>추출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Medium"/>
              </a:rPr>
              <a:t> (</a:t>
            </a:r>
            <a:r>
              <a:rPr lang="en-US" sz="3200" b="0" i="0" u="none" strike="noStrike" dirty="0" err="1">
                <a:solidFill>
                  <a:srgbClr val="000000"/>
                </a:solidFill>
                <a:latin typeface="Pretendard Medium"/>
              </a:rPr>
              <a:t>Docling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Medium"/>
              </a:rPr>
              <a:t>사용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Medium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451950-EAA5-9BD5-BE56-FD8BA1E7C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075" y="3444762"/>
            <a:ext cx="14039850" cy="6775675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EE8185F-F4EC-87FE-6514-9C3965947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4075" y="3619500"/>
            <a:ext cx="5105400" cy="5118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5D9AD2-3989-AE26-711B-6AC33B954064}"/>
              </a:ext>
            </a:extLst>
          </p:cNvPr>
          <p:cNvSpPr txBox="1"/>
          <p:nvPr/>
        </p:nvSpPr>
        <p:spPr>
          <a:xfrm>
            <a:off x="14706600" y="4893866"/>
            <a:ext cx="2743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100" b="1" dirty="0"/>
              <a:t>질문 분석 에이전트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473FD0-3CAE-468D-0F7B-136ADEF561EB}"/>
              </a:ext>
            </a:extLst>
          </p:cNvPr>
          <p:cNvSpPr txBox="1"/>
          <p:nvPr/>
        </p:nvSpPr>
        <p:spPr>
          <a:xfrm>
            <a:off x="14706600" y="6029722"/>
            <a:ext cx="2743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100" b="1" dirty="0"/>
              <a:t>문서 검색 에이전트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25B004-2C16-F908-66AB-6740D07A36BE}"/>
              </a:ext>
            </a:extLst>
          </p:cNvPr>
          <p:cNvSpPr txBox="1"/>
          <p:nvPr/>
        </p:nvSpPr>
        <p:spPr>
          <a:xfrm>
            <a:off x="14706600" y="7150100"/>
            <a:ext cx="2743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100" b="1" dirty="0"/>
              <a:t>응답 생성 에이전트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318500" y="-1549400"/>
            <a:ext cx="13373100" cy="13373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46200" y="1308100"/>
            <a:ext cx="84074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6500" b="0" i="0" u="none" strike="noStrike">
                <a:solidFill>
                  <a:srgbClr val="323232"/>
                </a:solidFill>
                <a:ea typeface="Pretendard SemiBold"/>
              </a:rPr>
              <a:t>주요</a:t>
            </a:r>
            <a:r>
              <a:rPr lang="en-US" sz="6500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0" i="0" u="none" strike="noStrike">
                <a:solidFill>
                  <a:srgbClr val="323232"/>
                </a:solidFill>
                <a:ea typeface="Pretendard SemiBold"/>
              </a:rPr>
              <a:t>기능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716500" y="342900"/>
            <a:ext cx="190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1600" b="0" i="0" u="none" strike="noStrike">
                <a:solidFill>
                  <a:srgbClr val="787878"/>
                </a:solidFill>
                <a:latin typeface="Pretendard Medium"/>
              </a:rPr>
              <a:t>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06500" y="2514600"/>
            <a:ext cx="140843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200" b="0" i="0" u="none" strike="noStrike" dirty="0">
                <a:solidFill>
                  <a:srgbClr val="000000"/>
                </a:solidFill>
                <a:latin typeface="Pretendard Medium"/>
              </a:rPr>
              <a:t>2.</a:t>
            </a:r>
            <a:r>
              <a:rPr lang="ko-KR" altLang="en-US" sz="32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Medium"/>
              </a:rPr>
              <a:t>문서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0" i="0" u="none" strike="noStrike" dirty="0" err="1">
                <a:solidFill>
                  <a:srgbClr val="000000"/>
                </a:solidFill>
                <a:ea typeface="Pretendard Medium"/>
              </a:rPr>
              <a:t>임베딩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Medium"/>
              </a:rPr>
              <a:t> -&gt;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Medium"/>
              </a:rPr>
              <a:t>유사도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Medium"/>
              </a:rPr>
              <a:t>검색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Medium"/>
              </a:rPr>
              <a:t> -&gt; Re-Ranking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31F3AA-B580-1CC2-8BD9-1878CADF0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075" y="3444762"/>
            <a:ext cx="14039850" cy="6775675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586D393-C1EE-FE12-6461-4A2798308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800" y="3619500"/>
            <a:ext cx="6477000" cy="5359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C4FE3F-8EC4-2B95-4F74-BA8686877949}"/>
              </a:ext>
            </a:extLst>
          </p:cNvPr>
          <p:cNvSpPr txBox="1"/>
          <p:nvPr/>
        </p:nvSpPr>
        <p:spPr>
          <a:xfrm>
            <a:off x="14706600" y="4893866"/>
            <a:ext cx="2743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100" b="1" dirty="0"/>
              <a:t>질문 분석 에이전트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853006-D97E-FD05-A559-AA2B04086DD3}"/>
              </a:ext>
            </a:extLst>
          </p:cNvPr>
          <p:cNvSpPr txBox="1"/>
          <p:nvPr/>
        </p:nvSpPr>
        <p:spPr>
          <a:xfrm>
            <a:off x="14706600" y="6029722"/>
            <a:ext cx="2743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100" b="1" dirty="0"/>
              <a:t>문서 검색 에이전트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638DF6-A262-9D62-A5EC-93D54916FF72}"/>
              </a:ext>
            </a:extLst>
          </p:cNvPr>
          <p:cNvSpPr txBox="1"/>
          <p:nvPr/>
        </p:nvSpPr>
        <p:spPr>
          <a:xfrm>
            <a:off x="14706600" y="7150100"/>
            <a:ext cx="2743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100" b="1" dirty="0"/>
              <a:t>응답 생성 에이전트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F0DCB-300C-C031-A435-6659CE0D0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>
            <a:extLst>
              <a:ext uri="{FF2B5EF4-FFF2-40B4-BE49-F238E27FC236}">
                <a16:creationId xmlns:a16="http://schemas.microsoft.com/office/drawing/2014/main" id="{4290178B-2156-28B8-29E9-7769CC3F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53400" y="-1531074"/>
            <a:ext cx="13373100" cy="13373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E473D15-7C5D-FFC7-9A76-BD04C1D74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075" y="3444762"/>
            <a:ext cx="14039850" cy="6775675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0CA6699C-481C-FA9F-EB18-BCADA030FA21}"/>
              </a:ext>
            </a:extLst>
          </p:cNvPr>
          <p:cNvSpPr txBox="1"/>
          <p:nvPr/>
        </p:nvSpPr>
        <p:spPr>
          <a:xfrm>
            <a:off x="1346200" y="1308100"/>
            <a:ext cx="84074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6500" b="0" i="0" u="none" strike="noStrike">
                <a:solidFill>
                  <a:srgbClr val="323232"/>
                </a:solidFill>
                <a:ea typeface="Pretendard SemiBold"/>
              </a:rPr>
              <a:t>주요</a:t>
            </a:r>
            <a:r>
              <a:rPr lang="en-US" sz="6500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0" i="0" u="none" strike="noStrike">
                <a:solidFill>
                  <a:srgbClr val="323232"/>
                </a:solidFill>
                <a:ea typeface="Pretendard SemiBold"/>
              </a:rPr>
              <a:t>기능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6321AE0-A054-2763-08FF-F12E56D113EB}"/>
              </a:ext>
            </a:extLst>
          </p:cNvPr>
          <p:cNvSpPr txBox="1"/>
          <p:nvPr/>
        </p:nvSpPr>
        <p:spPr>
          <a:xfrm>
            <a:off x="17716500" y="317500"/>
            <a:ext cx="190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1600" b="0" i="0" u="none" strike="noStrike">
                <a:solidFill>
                  <a:srgbClr val="787878"/>
                </a:solidFill>
                <a:latin typeface="Pretendard Medium"/>
              </a:rPr>
              <a:t>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903671-61CE-AF3D-4D7E-96C1929E7001}"/>
              </a:ext>
            </a:extLst>
          </p:cNvPr>
          <p:cNvSpPr txBox="1"/>
          <p:nvPr/>
        </p:nvSpPr>
        <p:spPr>
          <a:xfrm>
            <a:off x="14706600" y="4893866"/>
            <a:ext cx="2743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100" b="1" dirty="0"/>
              <a:t>질문 분석 에이전트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504717-5D1F-C68F-76ED-A3B4800DE55D}"/>
              </a:ext>
            </a:extLst>
          </p:cNvPr>
          <p:cNvSpPr txBox="1"/>
          <p:nvPr/>
        </p:nvSpPr>
        <p:spPr>
          <a:xfrm>
            <a:off x="14706600" y="6029722"/>
            <a:ext cx="2743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100" b="1" dirty="0"/>
              <a:t>문서 검색 에이전트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BF7246-FB32-36B4-87DB-46A8C67227FC}"/>
              </a:ext>
            </a:extLst>
          </p:cNvPr>
          <p:cNvSpPr txBox="1"/>
          <p:nvPr/>
        </p:nvSpPr>
        <p:spPr>
          <a:xfrm>
            <a:off x="14706600" y="7150100"/>
            <a:ext cx="2743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100" b="1" dirty="0"/>
              <a:t>응답 생성 에이전트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FC8D2BD8-E863-39DD-A067-3EA12CC74FEB}"/>
              </a:ext>
            </a:extLst>
          </p:cNvPr>
          <p:cNvSpPr/>
          <p:nvPr/>
        </p:nvSpPr>
        <p:spPr>
          <a:xfrm>
            <a:off x="13563600" y="3444762"/>
            <a:ext cx="3429000" cy="535633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BA8F7827-DBFC-C679-020C-F1C27EC1FC4B}"/>
              </a:ext>
            </a:extLst>
          </p:cNvPr>
          <p:cNvSpPr txBox="1"/>
          <p:nvPr/>
        </p:nvSpPr>
        <p:spPr>
          <a:xfrm>
            <a:off x="1206500" y="2514600"/>
            <a:ext cx="140843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3200" dirty="0">
                <a:solidFill>
                  <a:srgbClr val="000000"/>
                </a:solidFill>
                <a:latin typeface="Pretendard Medium"/>
                <a:ea typeface="Pretendard Medium"/>
              </a:rPr>
              <a:t>3.</a:t>
            </a:r>
            <a:r>
              <a:rPr lang="ko-KR" altLang="en-US" sz="3200" dirty="0">
                <a:solidFill>
                  <a:srgbClr val="000000"/>
                </a:solidFill>
                <a:latin typeface="Pretendard Medium"/>
                <a:ea typeface="Pretendard Medium"/>
              </a:rPr>
              <a:t> </a:t>
            </a:r>
            <a:r>
              <a:rPr lang="en-US" altLang="ko-KR" sz="3200" dirty="0">
                <a:solidFill>
                  <a:srgbClr val="000000"/>
                </a:solidFill>
                <a:latin typeface="Pretendard Medium"/>
              </a:rPr>
              <a:t>Multi-Agent</a:t>
            </a:r>
            <a:r>
              <a:rPr lang="ko-KR" altLang="en-US" sz="32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a typeface="Pretendard Medium"/>
              </a:rPr>
              <a:t>구조를 적용하여 </a:t>
            </a:r>
            <a:r>
              <a:rPr lang="ko-KR" altLang="en-US" sz="3200" dirty="0">
                <a:solidFill>
                  <a:srgbClr val="000000"/>
                </a:solidFill>
                <a:ea typeface="Pretendard Medium"/>
              </a:rPr>
              <a:t>검색 및 응답 성능 향상</a:t>
            </a:r>
            <a:endParaRPr lang="en-US" sz="32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68045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42442-52E2-AADB-6148-84856B013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E77DFF7-FE45-E205-DBC1-8F698D5B9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318500" y="-1549400"/>
            <a:ext cx="13373100" cy="13373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145B3C0-8AD2-82CF-1CD2-38DBF8AB9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075" y="3444762"/>
            <a:ext cx="14039850" cy="6775675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E8A0409C-DF49-FE97-E7E9-4A701600FD2D}"/>
              </a:ext>
            </a:extLst>
          </p:cNvPr>
          <p:cNvSpPr txBox="1"/>
          <p:nvPr/>
        </p:nvSpPr>
        <p:spPr>
          <a:xfrm>
            <a:off x="1346200" y="1308100"/>
            <a:ext cx="84074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6500" b="0" i="0" u="none" strike="noStrike">
                <a:solidFill>
                  <a:srgbClr val="323232"/>
                </a:solidFill>
                <a:ea typeface="Pretendard SemiBold"/>
              </a:rPr>
              <a:t>주요</a:t>
            </a:r>
            <a:r>
              <a:rPr lang="en-US" sz="6500" b="0" i="0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0" i="0" u="none" strike="noStrike">
                <a:solidFill>
                  <a:srgbClr val="323232"/>
                </a:solidFill>
                <a:ea typeface="Pretendard SemiBold"/>
              </a:rPr>
              <a:t>기능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8A41663-1294-A97D-757D-AB78CE142B90}"/>
              </a:ext>
            </a:extLst>
          </p:cNvPr>
          <p:cNvSpPr txBox="1"/>
          <p:nvPr/>
        </p:nvSpPr>
        <p:spPr>
          <a:xfrm>
            <a:off x="17716500" y="317500"/>
            <a:ext cx="190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altLang="ko-KR" sz="1600" dirty="0">
                <a:solidFill>
                  <a:srgbClr val="787878"/>
                </a:solidFill>
                <a:latin typeface="Pretendard Medium"/>
              </a:rPr>
              <a:t>8</a:t>
            </a:r>
            <a:endParaRPr lang="en-US" sz="1600" b="0" i="0" u="none" strike="noStrike" dirty="0">
              <a:solidFill>
                <a:srgbClr val="787878"/>
              </a:solidFill>
              <a:latin typeface="Pretendard Medium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A5A40F1-B377-D001-714F-3AEA7B2763E5}"/>
              </a:ext>
            </a:extLst>
          </p:cNvPr>
          <p:cNvSpPr txBox="1"/>
          <p:nvPr/>
        </p:nvSpPr>
        <p:spPr>
          <a:xfrm>
            <a:off x="1206500" y="2514600"/>
            <a:ext cx="16624300" cy="113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3200" dirty="0">
                <a:solidFill>
                  <a:srgbClr val="000000"/>
                </a:solidFill>
                <a:latin typeface="Pretendard Medium"/>
              </a:rPr>
              <a:t>4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Medium"/>
              </a:rPr>
              <a:t>. </a:t>
            </a:r>
            <a:r>
              <a:rPr lang="en-US" sz="3200" b="0" i="0" u="none" strike="noStrike" dirty="0" err="1">
                <a:solidFill>
                  <a:srgbClr val="000000"/>
                </a:solidFill>
                <a:latin typeface="Pretendard Medium"/>
              </a:rPr>
              <a:t>MLOps</a:t>
            </a:r>
            <a:r>
              <a:rPr lang="ko-KR" sz="3200" b="0" i="0" u="none" strike="noStrike" dirty="0" err="1">
                <a:solidFill>
                  <a:srgbClr val="000000"/>
                </a:solidFill>
                <a:ea typeface="Pretendard Medium"/>
              </a:rPr>
              <a:t>를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Medium"/>
              </a:rPr>
              <a:t>활용하여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Medium"/>
              </a:rPr>
              <a:t>전반적인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Medium"/>
              </a:rPr>
              <a:t>파이프라인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Medium"/>
              </a:rPr>
              <a:t>최적화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Medium"/>
              </a:rPr>
              <a:t>효율적인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Medium"/>
              </a:rPr>
              <a:t>운영</a:t>
            </a:r>
          </a:p>
          <a:p>
            <a:pPr lvl="0" algn="l">
              <a:lnSpc>
                <a:spcPct val="116199"/>
              </a:lnSpc>
            </a:pPr>
            <a:endParaRPr lang="ko-KR" sz="32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556250AA-5BC2-C99A-07B6-4291B2EDF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1" y="3644900"/>
            <a:ext cx="15011400" cy="533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668604-E7B7-494D-A7D3-9BDAFD220BAD}"/>
              </a:ext>
            </a:extLst>
          </p:cNvPr>
          <p:cNvSpPr txBox="1"/>
          <p:nvPr/>
        </p:nvSpPr>
        <p:spPr>
          <a:xfrm>
            <a:off x="14706600" y="4893866"/>
            <a:ext cx="2743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100" b="1" dirty="0"/>
              <a:t>질문 분석 에이전트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4860E4-82F5-01C7-22BA-9AAC08CB1355}"/>
              </a:ext>
            </a:extLst>
          </p:cNvPr>
          <p:cNvSpPr txBox="1"/>
          <p:nvPr/>
        </p:nvSpPr>
        <p:spPr>
          <a:xfrm>
            <a:off x="14706600" y="6029722"/>
            <a:ext cx="2743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100" b="1" dirty="0"/>
              <a:t>문서 검색 에이전트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F4AAB3-F302-4FE1-E652-219A0D9CD252}"/>
              </a:ext>
            </a:extLst>
          </p:cNvPr>
          <p:cNvSpPr txBox="1"/>
          <p:nvPr/>
        </p:nvSpPr>
        <p:spPr>
          <a:xfrm>
            <a:off x="14706600" y="7150100"/>
            <a:ext cx="2743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100" b="1" dirty="0"/>
              <a:t>응답 생성 에이전트</a:t>
            </a:r>
          </a:p>
        </p:txBody>
      </p:sp>
    </p:spTree>
    <p:extLst>
      <p:ext uri="{BB962C8B-B14F-4D97-AF65-F5344CB8AC3E}">
        <p14:creationId xmlns:p14="http://schemas.microsoft.com/office/powerpoint/2010/main" val="104030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891</Words>
  <Application>Microsoft Macintosh PowerPoint</Application>
  <PresentationFormat>사용자 지정</PresentationFormat>
  <Paragraphs>162</Paragraphs>
  <Slides>14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6" baseType="lpstr">
      <vt:lpstr>paybooc ExtraBold</vt:lpstr>
      <vt:lpstr>Baskerville Old Face</vt:lpstr>
      <vt:lpstr>맑은 고딕</vt:lpstr>
      <vt:lpstr>Pretendard Regular</vt:lpstr>
      <vt:lpstr>Arial</vt:lpstr>
      <vt:lpstr>Pretendard Medium</vt:lpstr>
      <vt:lpstr>Pretendard Bold</vt:lpstr>
      <vt:lpstr>Pretendard SemiBold</vt:lpstr>
      <vt:lpstr>NanumGothic</vt:lpstr>
      <vt:lpstr>Pretendard Thin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이현정</cp:lastModifiedBy>
  <cp:revision>13</cp:revision>
  <dcterms:created xsi:type="dcterms:W3CDTF">2006-08-16T00:00:00Z</dcterms:created>
  <dcterms:modified xsi:type="dcterms:W3CDTF">2025-03-11T04:54:35Z</dcterms:modified>
</cp:coreProperties>
</file>